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6858000" cx="9144000"/>
  <p:notesSz cx="6858000" cy="9144000"/>
  <p:embeddedFontLst>
    <p:embeddedFont>
      <p:font typeface="Arial Narrow"/>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8" roundtripDataSignature="AMtx7mjfFjJnJpw8GwjRfTs3VozGhl2M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4FB81E5-2D14-4E07-8A55-B6D7E50B16BD}">
  <a:tblStyle styleId="{14FB81E5-2D14-4E07-8A55-B6D7E50B16BD}"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B90E208F-A97B-4CA8-8093-A246ED53575A}"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1F3C6EDE-E909-440C-8385-25E80C0886D4}" styleName="Table_2">
    <a:wholeTbl>
      <a:tcTxStyle b="off" i="off">
        <a:font>
          <a:latin typeface="Calibri"/>
          <a:ea typeface="Calibri"/>
          <a:cs typeface="Calibri"/>
        </a:font>
        <a:schemeClr val="dk1"/>
      </a:tcTxStyle>
      <a:tcStyle>
        <a:tcBdr>
          <a:left>
            <a:ln cap="flat" cmpd="sng" w="12700">
              <a:solidFill>
                <a:schemeClr val="accent3"/>
              </a:solidFill>
              <a:prstDash val="solid"/>
              <a:round/>
              <a:headEnd len="sm" w="sm" type="none"/>
              <a:tailEnd len="sm" w="sm" type="none"/>
            </a:ln>
          </a:left>
          <a:right>
            <a:ln cap="flat" cmpd="sng" w="12700">
              <a:solidFill>
                <a:schemeClr val="accent3"/>
              </a:solidFill>
              <a:prstDash val="solid"/>
              <a:round/>
              <a:headEnd len="sm" w="sm" type="none"/>
              <a:tailEnd len="sm" w="sm" type="none"/>
            </a:ln>
          </a:right>
          <a:top>
            <a:ln cap="flat" cmpd="sng" w="12700">
              <a:solidFill>
                <a:schemeClr val="accent3"/>
              </a:solidFill>
              <a:prstDash val="solid"/>
              <a:round/>
              <a:headEnd len="sm" w="sm" type="none"/>
              <a:tailEnd len="sm" w="sm" type="none"/>
            </a:ln>
          </a:top>
          <a:bottom>
            <a:ln cap="flat" cmpd="sng" w="12700">
              <a:solidFill>
                <a:schemeClr val="accent3"/>
              </a:solidFill>
              <a:prstDash val="solid"/>
              <a:round/>
              <a:headEnd len="sm" w="sm" type="none"/>
              <a:tailEnd len="sm" w="sm" type="none"/>
            </a:ln>
          </a:bottom>
          <a:insideH>
            <a:ln cap="flat" cmpd="sng" w="12700">
              <a:solidFill>
                <a:schemeClr val="accent3"/>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FF3E9"/>
          </a:solidFill>
        </a:fill>
      </a:tcStyle>
    </a:band1H>
    <a:band2H>
      <a:tcTxStyle/>
    </a:band2H>
    <a:band1V>
      <a:tcTxStyle/>
      <a:tcStyle>
        <a:fill>
          <a:solidFill>
            <a:srgbClr val="EFF3E9"/>
          </a:solidFill>
        </a:fill>
      </a:tcStyle>
    </a:band1V>
    <a:band2V>
      <a:tcTxStyle/>
    </a:band2V>
    <a:lastCol>
      <a:tcTxStyle b="on" i="off"/>
    </a:lastCol>
    <a:firstCol>
      <a:tcTxStyle b="on" i="off"/>
    </a:firstCol>
    <a:lastRow>
      <a:tcTxStyle b="on" i="off"/>
      <a:tcStyle>
        <a:tcBdr>
          <a:top>
            <a:ln cap="flat" cmpd="sng" w="50800">
              <a:solidFill>
                <a:schemeClr val="accent3"/>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Calibri"/>
          <a:ea typeface="Calibri"/>
          <a:cs typeface="Calibri"/>
        </a:font>
        <a:schemeClr val="lt1"/>
      </a:tcTxStyle>
      <a:tcStyle>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customXml" Target="../customXml/item1.xml"/><Relationship Id="rId21" Type="http://schemas.openxmlformats.org/officeDocument/2006/relationships/slide" Target="slides/slide15.xml"/><Relationship Id="rId34" Type="http://schemas.openxmlformats.org/officeDocument/2006/relationships/font" Target="fonts/ArialNarrow-regular.fntdata"/><Relationship Id="rId7" Type="http://schemas.openxmlformats.org/officeDocument/2006/relationships/slide" Target="slides/slide1.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41" Type="http://schemas.openxmlformats.org/officeDocument/2006/relationships/customXml" Target="../customXml/item3.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font" Target="fonts/ArialNarrow-boldItalic.fntdata"/><Relationship Id="rId40" Type="http://schemas.openxmlformats.org/officeDocument/2006/relationships/customXml" Target="../customXml/item2.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font" Target="fonts/ArialNarrow-italic.fntdata"/><Relationship Id="rId31" Type="http://schemas.openxmlformats.org/officeDocument/2006/relationships/slide" Target="slides/slide25.xml"/><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ArialNarrow-bold.fnt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 Id="rId25" Type="http://schemas.openxmlformats.org/officeDocument/2006/relationships/slide" Target="slides/slide19.xml"/><Relationship Id="rId33" Type="http://schemas.openxmlformats.org/officeDocument/2006/relationships/slide" Target="slides/slide27.xml"/><Relationship Id="rId12" Type="http://schemas.openxmlformats.org/officeDocument/2006/relationships/slide" Target="slides/slide6.xml"/><Relationship Id="rId17" Type="http://schemas.openxmlformats.org/officeDocument/2006/relationships/slide" Target="slides/slide11.xml"/><Relationship Id="rId3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 name="Google Shape;89;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8" name="Google Shape;278;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p>
          <a:p>
            <a:pPr indent="0" lvl="0" marL="0" rtl="0" algn="l">
              <a:spcBef>
                <a:spcPts val="0"/>
              </a:spcBef>
              <a:spcAft>
                <a:spcPts val="0"/>
              </a:spcAft>
              <a:buNone/>
            </a:pPr>
            <a:r>
              <a:rPr lang="en-US">
                <a:solidFill>
                  <a:srgbClr val="C00000"/>
                </a:solidFill>
              </a:rPr>
              <a:t>la norme qui sera utilisée dépend de la configuration du système de chauffage/eau chaude sanitaire/refroidissement intégré au bâtiment</a:t>
            </a:r>
            <a:endParaRPr>
              <a:solidFill>
                <a:srgbClr val="C00000"/>
              </a:solidFill>
            </a:endParaRPr>
          </a:p>
          <a:p>
            <a:pPr indent="0" lvl="0" marL="0" rtl="0" algn="l">
              <a:spcBef>
                <a:spcPts val="0"/>
              </a:spcBef>
              <a:spcAft>
                <a:spcPts val="0"/>
              </a:spcAft>
              <a:buNone/>
            </a:pPr>
            <a:r>
              <a:t/>
            </a:r>
            <a:endParaRPr/>
          </a:p>
        </p:txBody>
      </p:sp>
      <p:sp>
        <p:nvSpPr>
          <p:cNvPr id="291" name="Google Shape;291;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Google Shape;301;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302" name="Google Shape;302;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 name="Google Shape;311;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312" name="Google Shape;312;p1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rgbClr val="000000"/>
                </a:solidFill>
                <a:latin typeface="Calibri"/>
                <a:ea typeface="Calibri"/>
                <a:cs typeface="Calibri"/>
                <a:sym typeface="Calibri"/>
              </a:rPr>
              <a:t>‹#›</a:t>
            </a:fld>
            <a:endParaRPr>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336" name="Google Shape;336;p1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346" name="Google Shape;346;p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 name="Google Shape;355;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7" name="Google Shape;387;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4" name="Google Shape;39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4" name="Google Shape;40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5" name="Google Shape;41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0" name="Google Shape;440;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7" name="Google Shape;447;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8" name="Google Shape;458;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8.png"/><Relationship Id="rId4" Type="http://schemas.openxmlformats.org/officeDocument/2006/relationships/image" Target="../media/image4.png"/><Relationship Id="rId11" Type="http://schemas.openxmlformats.org/officeDocument/2006/relationships/image" Target="../media/image22.png"/><Relationship Id="rId10" Type="http://schemas.openxmlformats.org/officeDocument/2006/relationships/image" Target="../media/image20.png"/><Relationship Id="rId9" Type="http://schemas.openxmlformats.org/officeDocument/2006/relationships/image" Target="../media/image6.png"/><Relationship Id="rId5" Type="http://schemas.openxmlformats.org/officeDocument/2006/relationships/image" Target="../media/image16.png"/><Relationship Id="rId6" Type="http://schemas.openxmlformats.org/officeDocument/2006/relationships/image" Target="../media/image3.png"/><Relationship Id="rId7" Type="http://schemas.openxmlformats.org/officeDocument/2006/relationships/image" Target="../media/image1.png"/><Relationship Id="rId8"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9"/>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9"/>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9"/>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9"/>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9"/>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9"/>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9"/>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9"/>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9"/>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9"/>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9"/>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9"/>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9"/>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Titel und Inhalt">
  <p:cSld name="9_Titel und Inhalt">
    <p:spTree>
      <p:nvGrpSpPr>
        <p:cNvPr id="54" name="Shape 54"/>
        <p:cNvGrpSpPr/>
        <p:nvPr/>
      </p:nvGrpSpPr>
      <p:grpSpPr>
        <a:xfrm>
          <a:off x="0" y="0"/>
          <a:ext cx="0" cy="0"/>
          <a:chOff x="0" y="0"/>
          <a:chExt cx="0" cy="0"/>
        </a:xfrm>
      </p:grpSpPr>
      <p:sp>
        <p:nvSpPr>
          <p:cNvPr id="55" name="Google Shape;55;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57" name="Shape 57"/>
        <p:cNvGrpSpPr/>
        <p:nvPr/>
      </p:nvGrpSpPr>
      <p:grpSpPr>
        <a:xfrm>
          <a:off x="0" y="0"/>
          <a:ext cx="0" cy="0"/>
          <a:chOff x="0" y="0"/>
          <a:chExt cx="0" cy="0"/>
        </a:xfrm>
      </p:grpSpPr>
      <p:sp>
        <p:nvSpPr>
          <p:cNvPr id="58" name="Google Shape;58;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0_Titel und Inhalt">
  <p:cSld name="50_Titel und Inhalt">
    <p:spTree>
      <p:nvGrpSpPr>
        <p:cNvPr id="60" name="Shape 60"/>
        <p:cNvGrpSpPr/>
        <p:nvPr/>
      </p:nvGrpSpPr>
      <p:grpSpPr>
        <a:xfrm>
          <a:off x="0" y="0"/>
          <a:ext cx="0" cy="0"/>
          <a:chOff x="0" y="0"/>
          <a:chExt cx="0" cy="0"/>
        </a:xfrm>
      </p:grpSpPr>
      <p:sp>
        <p:nvSpPr>
          <p:cNvPr id="61" name="Google Shape;61;p4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4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63" name="Shape 63"/>
        <p:cNvGrpSpPr/>
        <p:nvPr/>
      </p:nvGrpSpPr>
      <p:grpSpPr>
        <a:xfrm>
          <a:off x="0" y="0"/>
          <a:ext cx="0" cy="0"/>
          <a:chOff x="0" y="0"/>
          <a:chExt cx="0" cy="0"/>
        </a:xfrm>
      </p:grpSpPr>
      <p:sp>
        <p:nvSpPr>
          <p:cNvPr id="64" name="Google Shape;64;p4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4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66" name="Shape 66"/>
        <p:cNvGrpSpPr/>
        <p:nvPr/>
      </p:nvGrpSpPr>
      <p:grpSpPr>
        <a:xfrm>
          <a:off x="0" y="0"/>
          <a:ext cx="0" cy="0"/>
          <a:chOff x="0" y="0"/>
          <a:chExt cx="0" cy="0"/>
        </a:xfrm>
      </p:grpSpPr>
      <p:sp>
        <p:nvSpPr>
          <p:cNvPr id="67" name="Google Shape;67;p4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4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69" name="Shape 69"/>
        <p:cNvGrpSpPr/>
        <p:nvPr/>
      </p:nvGrpSpPr>
      <p:grpSpPr>
        <a:xfrm>
          <a:off x="0" y="0"/>
          <a:ext cx="0" cy="0"/>
          <a:chOff x="0" y="0"/>
          <a:chExt cx="0" cy="0"/>
        </a:xfrm>
      </p:grpSpPr>
      <p:sp>
        <p:nvSpPr>
          <p:cNvPr id="70" name="Google Shape;70;p4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4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72" name="Shape 72"/>
        <p:cNvGrpSpPr/>
        <p:nvPr/>
      </p:nvGrpSpPr>
      <p:grpSpPr>
        <a:xfrm>
          <a:off x="0" y="0"/>
          <a:ext cx="0" cy="0"/>
          <a:chOff x="0" y="0"/>
          <a:chExt cx="0" cy="0"/>
        </a:xfrm>
      </p:grpSpPr>
      <p:sp>
        <p:nvSpPr>
          <p:cNvPr id="73" name="Google Shape;73;p4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75" name="Shape 75"/>
        <p:cNvGrpSpPr/>
        <p:nvPr/>
      </p:nvGrpSpPr>
      <p:grpSpPr>
        <a:xfrm>
          <a:off x="0" y="0"/>
          <a:ext cx="0" cy="0"/>
          <a:chOff x="0" y="0"/>
          <a:chExt cx="0" cy="0"/>
        </a:xfrm>
      </p:grpSpPr>
      <p:sp>
        <p:nvSpPr>
          <p:cNvPr id="76" name="Google Shape;76;p4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4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78" name="Shape 78"/>
        <p:cNvGrpSpPr/>
        <p:nvPr/>
      </p:nvGrpSpPr>
      <p:grpSpPr>
        <a:xfrm>
          <a:off x="0" y="0"/>
          <a:ext cx="0" cy="0"/>
          <a:chOff x="0" y="0"/>
          <a:chExt cx="0" cy="0"/>
        </a:xfrm>
      </p:grpSpPr>
      <p:sp>
        <p:nvSpPr>
          <p:cNvPr id="79" name="Google Shape;79;p4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_Titel und Inhalt">
  <p:cSld name="31_Titel und Inhalt">
    <p:spTree>
      <p:nvGrpSpPr>
        <p:cNvPr id="81" name="Shape 81"/>
        <p:cNvGrpSpPr/>
        <p:nvPr/>
      </p:nvGrpSpPr>
      <p:grpSpPr>
        <a:xfrm>
          <a:off x="0" y="0"/>
          <a:ext cx="0" cy="0"/>
          <a:chOff x="0" y="0"/>
          <a:chExt cx="0" cy="0"/>
        </a:xfrm>
      </p:grpSpPr>
      <p:sp>
        <p:nvSpPr>
          <p:cNvPr id="82" name="Google Shape;82;p4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4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2" name="Google Shape;32;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800"/>
              <a:buFont typeface="Calibri"/>
              <a:buNone/>
              <a:defRPr b="1" sz="2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84" name="Shape 84"/>
        <p:cNvGrpSpPr/>
        <p:nvPr/>
      </p:nvGrpSpPr>
      <p:grpSpPr>
        <a:xfrm>
          <a:off x="0" y="0"/>
          <a:ext cx="0" cy="0"/>
          <a:chOff x="0" y="0"/>
          <a:chExt cx="0" cy="0"/>
        </a:xfrm>
      </p:grpSpPr>
      <p:sp>
        <p:nvSpPr>
          <p:cNvPr id="85" name="Google Shape;85;p4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6" name="Google Shape;86;p4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800"/>
              <a:buFont typeface="Calibri"/>
              <a:buNone/>
              <a:defRPr b="1" sz="2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3" name="Shape 33"/>
        <p:cNvGrpSpPr/>
        <p:nvPr/>
      </p:nvGrpSpPr>
      <p:grpSpPr>
        <a:xfrm>
          <a:off x="0" y="0"/>
          <a:ext cx="0" cy="0"/>
          <a:chOff x="0" y="0"/>
          <a:chExt cx="0" cy="0"/>
        </a:xfrm>
      </p:grpSpPr>
      <p:sp>
        <p:nvSpPr>
          <p:cNvPr id="34" name="Google Shape;34;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800"/>
              <a:buFont typeface="Calibri"/>
              <a:buNone/>
              <a:defRPr b="1" sz="2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6" name="Shape 36"/>
        <p:cNvGrpSpPr/>
        <p:nvPr/>
      </p:nvGrpSpPr>
      <p:grpSpPr>
        <a:xfrm>
          <a:off x="0" y="0"/>
          <a:ext cx="0" cy="0"/>
          <a:chOff x="0" y="0"/>
          <a:chExt cx="0" cy="0"/>
        </a:xfrm>
      </p:grpSpPr>
      <p:sp>
        <p:nvSpPr>
          <p:cNvPr id="37" name="Google Shape;37;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800"/>
              <a:buFont typeface="Calibri"/>
              <a:buNone/>
              <a:defRPr b="1" sz="2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9" name="Shape 39"/>
        <p:cNvGrpSpPr/>
        <p:nvPr/>
      </p:nvGrpSpPr>
      <p:grpSpPr>
        <a:xfrm>
          <a:off x="0" y="0"/>
          <a:ext cx="0" cy="0"/>
          <a:chOff x="0" y="0"/>
          <a:chExt cx="0" cy="0"/>
        </a:xfrm>
      </p:grpSpPr>
      <p:sp>
        <p:nvSpPr>
          <p:cNvPr id="40" name="Google Shape;40;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800"/>
              <a:buFont typeface="Calibri"/>
              <a:buNone/>
              <a:defRPr b="1" sz="2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1_Titel und Inhalt">
  <p:cSld name="41_Titel und Inhalt">
    <p:spTree>
      <p:nvGrpSpPr>
        <p:cNvPr id="42" name="Shape 42"/>
        <p:cNvGrpSpPr/>
        <p:nvPr/>
      </p:nvGrpSpPr>
      <p:grpSpPr>
        <a:xfrm>
          <a:off x="0" y="0"/>
          <a:ext cx="0" cy="0"/>
          <a:chOff x="0" y="0"/>
          <a:chExt cx="0" cy="0"/>
        </a:xfrm>
      </p:grpSpPr>
      <p:sp>
        <p:nvSpPr>
          <p:cNvPr id="43" name="Google Shape;43;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5" name="Shape 45"/>
        <p:cNvGrpSpPr/>
        <p:nvPr/>
      </p:nvGrpSpPr>
      <p:grpSpPr>
        <a:xfrm>
          <a:off x="0" y="0"/>
          <a:ext cx="0" cy="0"/>
          <a:chOff x="0" y="0"/>
          <a:chExt cx="0" cy="0"/>
        </a:xfrm>
      </p:grpSpPr>
      <p:sp>
        <p:nvSpPr>
          <p:cNvPr id="46" name="Google Shape;46;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48" name="Shape 48"/>
        <p:cNvGrpSpPr/>
        <p:nvPr/>
      </p:nvGrpSpPr>
      <p:grpSpPr>
        <a:xfrm>
          <a:off x="0" y="0"/>
          <a:ext cx="0" cy="0"/>
          <a:chOff x="0" y="0"/>
          <a:chExt cx="0" cy="0"/>
        </a:xfrm>
      </p:grpSpPr>
      <p:sp>
        <p:nvSpPr>
          <p:cNvPr id="49" name="Google Shape;49;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el und Inhalt">
  <p:cSld name="8_Titel und Inhalt">
    <p:spTree>
      <p:nvGrpSpPr>
        <p:cNvPr id="51" name="Shape 51"/>
        <p:cNvGrpSpPr/>
        <p:nvPr/>
      </p:nvGrpSpPr>
      <p:grpSpPr>
        <a:xfrm>
          <a:off x="0" y="0"/>
          <a:ext cx="0" cy="0"/>
          <a:chOff x="0" y="0"/>
          <a:chExt cx="0" cy="0"/>
        </a:xfrm>
      </p:grpSpPr>
      <p:sp>
        <p:nvSpPr>
          <p:cNvPr id="52" name="Google Shape;52;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11" Type="http://schemas.openxmlformats.org/officeDocument/2006/relationships/slideLayout" Target="../slideLayouts/slideLayout10.xml"/><Relationship Id="rId22" Type="http://schemas.openxmlformats.org/officeDocument/2006/relationships/theme" Target="../theme/theme2.xml"/><Relationship Id="rId10" Type="http://schemas.openxmlformats.org/officeDocument/2006/relationships/slideLayout" Target="../slideLayouts/slideLayout9.xml"/><Relationship Id="rId21" Type="http://schemas.openxmlformats.org/officeDocument/2006/relationships/slideLayout" Target="../slideLayouts/slideLayout20.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8"/>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8"/>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8"/>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8"/>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8"/>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6.png"/><Relationship Id="rId4" Type="http://schemas.openxmlformats.org/officeDocument/2006/relationships/hyperlink" Target="http://ec.europa.eu/environment/eussd/buildings.htm" TargetMode="External"/><Relationship Id="rId5" Type="http://schemas.openxmlformats.org/officeDocument/2006/relationships/image" Target="../media/image13.png"/><Relationship Id="rId6"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6.png"/><Relationship Id="rId4" Type="http://schemas.openxmlformats.org/officeDocument/2006/relationships/hyperlink" Target="http://ec.europa.eu/environment/eussd/buildings.htm" TargetMode="External"/><Relationship Id="rId9" Type="http://schemas.openxmlformats.org/officeDocument/2006/relationships/image" Target="../media/image35.png"/><Relationship Id="rId5" Type="http://schemas.openxmlformats.org/officeDocument/2006/relationships/image" Target="../media/image13.png"/><Relationship Id="rId6" Type="http://schemas.openxmlformats.org/officeDocument/2006/relationships/image" Target="../media/image24.png"/><Relationship Id="rId7" Type="http://schemas.openxmlformats.org/officeDocument/2006/relationships/image" Target="../media/image42.png"/><Relationship Id="rId8"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6.png"/><Relationship Id="rId4" Type="http://schemas.openxmlformats.org/officeDocument/2006/relationships/hyperlink" Target="http://ec.europa.eu/environment/eussd/buildings.htm" TargetMode="External"/><Relationship Id="rId5"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6.png"/><Relationship Id="rId4" Type="http://schemas.openxmlformats.org/officeDocument/2006/relationships/hyperlink" Target="http://ec.europa.eu/environment/eussd/buildings.htm" TargetMode="External"/><Relationship Id="rId5" Type="http://schemas.openxmlformats.org/officeDocument/2006/relationships/image" Target="../media/image13.png"/><Relationship Id="rId6"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6.png"/><Relationship Id="rId4" Type="http://schemas.openxmlformats.org/officeDocument/2006/relationships/hyperlink" Target="http://ec.europa.eu/environment/eussd/buildings.htm" TargetMode="External"/><Relationship Id="rId5" Type="http://schemas.openxmlformats.org/officeDocument/2006/relationships/image" Target="../media/image13.png"/><Relationship Id="rId6" Type="http://schemas.openxmlformats.org/officeDocument/2006/relationships/image" Target="../media/image4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24.png"/><Relationship Id="rId4" Type="http://schemas.openxmlformats.org/officeDocument/2006/relationships/hyperlink" Target="http://ec.europa.eu/environment/eussd/buildings.htm" TargetMode="External"/><Relationship Id="rId5"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45.jpg"/><Relationship Id="rId4" Type="http://schemas.openxmlformats.org/officeDocument/2006/relationships/image" Target="../media/image37.png"/><Relationship Id="rId5" Type="http://schemas.openxmlformats.org/officeDocument/2006/relationships/hyperlink" Target="http://ec.europa.eu/environment/eussd/buildings.htm" TargetMode="External"/><Relationship Id="rId6"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9.png"/><Relationship Id="rId6"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4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 Id="rId3" Type="http://schemas.openxmlformats.org/officeDocument/2006/relationships/image" Target="../media/image38.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 Id="rId3" Type="http://schemas.openxmlformats.org/officeDocument/2006/relationships/image" Target="../media/image4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7.xml"/><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5.png"/><Relationship Id="rId4" Type="http://schemas.openxmlformats.org/officeDocument/2006/relationships/image" Target="../media/image17.png"/><Relationship Id="rId5" Type="http://schemas.openxmlformats.org/officeDocument/2006/relationships/image" Target="../media/image11.png"/><Relationship Id="rId6" Type="http://schemas.openxmlformats.org/officeDocument/2006/relationships/hyperlink" Target="http://ec.europa.eu/environment/eussd/buildings.htm" TargetMode="External"/><Relationship Id="rId7"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0.jpg"/><Relationship Id="rId6" Type="http://schemas.openxmlformats.org/officeDocument/2006/relationships/image" Target="../media/image18.png"/><Relationship Id="rId7" Type="http://schemas.openxmlformats.org/officeDocument/2006/relationships/image" Target="../media/image2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32.jpg"/><Relationship Id="rId6" Type="http://schemas.openxmlformats.org/officeDocument/2006/relationships/image" Target="../media/image43.jpg"/><Relationship Id="rId7" Type="http://schemas.openxmlformats.org/officeDocument/2006/relationships/image" Target="../media/image2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3.png"/><Relationship Id="rId5"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
          <p:cNvSpPr txBox="1"/>
          <p:nvPr>
            <p:ph idx="1" type="subTitle"/>
          </p:nvPr>
        </p:nvSpPr>
        <p:spPr>
          <a:xfrm>
            <a:off x="230517" y="3275195"/>
            <a:ext cx="4620883"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SNTool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Echelle du Quartier</a:t>
            </a:r>
            <a:endParaRPr b="0" i="0" sz="32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pic>
        <p:nvPicPr>
          <p:cNvPr id="223" name="Google Shape;223;p10"/>
          <p:cNvPicPr preferRelativeResize="0"/>
          <p:nvPr/>
        </p:nvPicPr>
        <p:blipFill rotWithShape="1">
          <a:blip r:embed="rId3">
            <a:alphaModFix/>
          </a:blip>
          <a:srcRect b="0" l="0" r="0" t="0"/>
          <a:stretch/>
        </p:blipFill>
        <p:spPr>
          <a:xfrm>
            <a:off x="6600007" y="5247974"/>
            <a:ext cx="2039986" cy="1108376"/>
          </a:xfrm>
          <a:prstGeom prst="rect">
            <a:avLst/>
          </a:prstGeom>
          <a:noFill/>
          <a:ln>
            <a:noFill/>
          </a:ln>
        </p:spPr>
      </p:pic>
      <p:sp>
        <p:nvSpPr>
          <p:cNvPr id="224" name="Google Shape;224;p10"/>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25" name="Google Shape;225;p10">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6" name="Google Shape;226;p10"/>
          <p:cNvSpPr txBox="1"/>
          <p:nvPr/>
        </p:nvSpPr>
        <p:spPr>
          <a:xfrm>
            <a:off x="243150" y="1473640"/>
            <a:ext cx="8777025" cy="16700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spcBef>
                <a:spcPts val="36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Pour chaque bâtiment du quartier, collecter les données réelles de chaque </a:t>
            </a:r>
            <a:r>
              <a:rPr b="1" lang="en-US" sz="1800">
                <a:solidFill>
                  <a:schemeClr val="dk1"/>
                </a:solidFill>
                <a:latin typeface="Calibri"/>
                <a:ea typeface="Calibri"/>
                <a:cs typeface="Calibri"/>
                <a:sym typeface="Calibri"/>
              </a:rPr>
              <a:t>combustible</a:t>
            </a:r>
            <a:r>
              <a:rPr lang="en-US" sz="1800">
                <a:solidFill>
                  <a:schemeClr val="dk1"/>
                </a:solidFill>
                <a:latin typeface="Calibri"/>
                <a:ea typeface="Calibri"/>
                <a:cs typeface="Calibri"/>
                <a:sym typeface="Calibri"/>
              </a:rPr>
              <a:t> (par exemple, litres de pétrole, mètres cubes de gaz naturel) ou </a:t>
            </a:r>
            <a:r>
              <a:rPr b="1" lang="en-US" sz="1800">
                <a:solidFill>
                  <a:schemeClr val="dk1"/>
                </a:solidFill>
                <a:latin typeface="Calibri"/>
                <a:ea typeface="Calibri"/>
                <a:cs typeface="Calibri"/>
                <a:sym typeface="Calibri"/>
              </a:rPr>
              <a:t>la chaleur/froid des réseaux de quartier</a:t>
            </a:r>
            <a:r>
              <a:rPr lang="en-US" sz="1800">
                <a:solidFill>
                  <a:schemeClr val="dk1"/>
                </a:solidFill>
                <a:latin typeface="Calibri"/>
                <a:ea typeface="Calibri"/>
                <a:cs typeface="Calibri"/>
                <a:sym typeface="Calibri"/>
              </a:rPr>
              <a:t>, pour les utilisations énergétiques prises en compte</a:t>
            </a:r>
            <a:endParaRPr/>
          </a:p>
        </p:txBody>
      </p:sp>
      <p:sp>
        <p:nvSpPr>
          <p:cNvPr id="227" name="Google Shape;227;p10"/>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MESURÉES </a:t>
            </a:r>
            <a:endParaRPr sz="2400">
              <a:solidFill>
                <a:schemeClr val="dk1"/>
              </a:solidFill>
              <a:latin typeface="Calibri"/>
              <a:ea typeface="Calibri"/>
              <a:cs typeface="Calibri"/>
              <a:sym typeface="Calibri"/>
            </a:endParaRPr>
          </a:p>
        </p:txBody>
      </p:sp>
      <p:sp>
        <p:nvSpPr>
          <p:cNvPr id="228" name="Google Shape;228;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b="1" sz="2800" u="sng">
              <a:solidFill>
                <a:srgbClr val="1A965E"/>
              </a:solidFill>
            </a:endParaRPr>
          </a:p>
        </p:txBody>
      </p:sp>
      <p:pic>
        <p:nvPicPr>
          <p:cNvPr id="229" name="Google Shape;229;p10"/>
          <p:cNvPicPr preferRelativeResize="0"/>
          <p:nvPr/>
        </p:nvPicPr>
        <p:blipFill rotWithShape="1">
          <a:blip r:embed="rId6">
            <a:alphaModFix/>
          </a:blip>
          <a:srcRect b="0" l="0" r="0" t="0"/>
          <a:stretch/>
        </p:blipFill>
        <p:spPr>
          <a:xfrm>
            <a:off x="322723" y="2743200"/>
            <a:ext cx="439932" cy="428651"/>
          </a:xfrm>
          <a:prstGeom prst="rect">
            <a:avLst/>
          </a:prstGeom>
          <a:noFill/>
          <a:ln>
            <a:noFill/>
          </a:ln>
        </p:spPr>
      </p:pic>
      <p:sp>
        <p:nvSpPr>
          <p:cNvPr id="230" name="Google Shape;230;p10"/>
          <p:cNvSpPr/>
          <p:nvPr/>
        </p:nvSpPr>
        <p:spPr>
          <a:xfrm>
            <a:off x="819302" y="2714145"/>
            <a:ext cx="8108206" cy="6463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800">
                <a:solidFill>
                  <a:schemeClr val="dk1"/>
                </a:solidFill>
                <a:latin typeface="Calibri"/>
                <a:ea typeface="Calibri"/>
                <a:cs typeface="Calibri"/>
                <a:sym typeface="Calibri"/>
              </a:rPr>
              <a:t>Données collectées pour la consommation finale d'énergie thermique non renouvelable, provenant :  </a:t>
            </a:r>
            <a:endParaRPr sz="1800">
              <a:solidFill>
                <a:schemeClr val="dk1"/>
              </a:solidFill>
              <a:latin typeface="Calibri"/>
              <a:ea typeface="Calibri"/>
              <a:cs typeface="Calibri"/>
              <a:sym typeface="Calibri"/>
            </a:endParaRPr>
          </a:p>
        </p:txBody>
      </p:sp>
      <p:sp>
        <p:nvSpPr>
          <p:cNvPr id="231" name="Google Shape;231;p10"/>
          <p:cNvSpPr txBox="1"/>
          <p:nvPr/>
        </p:nvSpPr>
        <p:spPr>
          <a:xfrm>
            <a:off x="381000" y="3297929"/>
            <a:ext cx="8762999" cy="980002"/>
          </a:xfrm>
          <a:prstGeom prst="rect">
            <a:avLst/>
          </a:prstGeom>
          <a:noFill/>
          <a:ln>
            <a:noFill/>
          </a:ln>
        </p:spPr>
        <p:txBody>
          <a:bodyPr anchorCtr="0" anchor="t" bIns="45700" lIns="91425" spcFirstLastPara="1" rIns="91425" wrap="square" tIns="45700">
            <a:noAutofit/>
          </a:bodyPr>
          <a:lstStyle/>
          <a:p>
            <a:pPr indent="-461963" lvl="0" marL="461963" marR="0" rtl="0" algn="l">
              <a:spcBef>
                <a:spcPts val="0"/>
              </a:spcBef>
              <a:spcAft>
                <a:spcPts val="0"/>
              </a:spcAft>
              <a:buClr>
                <a:schemeClr val="dk1"/>
              </a:buClr>
              <a:buSzPts val="2000"/>
              <a:buFont typeface="Courier New"/>
              <a:buChar char="o"/>
            </a:pPr>
            <a:r>
              <a:rPr b="1" lang="en-US" sz="2000">
                <a:solidFill>
                  <a:schemeClr val="dk1"/>
                </a:solidFill>
                <a:latin typeface="Calibri"/>
                <a:ea typeface="Calibri"/>
                <a:cs typeface="Calibri"/>
                <a:sym typeface="Calibri"/>
              </a:rPr>
              <a:t>Surveillance </a:t>
            </a:r>
            <a:r>
              <a:rPr lang="en-US" sz="2000">
                <a:solidFill>
                  <a:srgbClr val="66FF33"/>
                </a:solidFill>
                <a:latin typeface="Calibri"/>
                <a:ea typeface="Calibri"/>
                <a:cs typeface="Calibri"/>
                <a:sym typeface="Calibri"/>
              </a:rPr>
              <a:t>(fournit les données de la meilleure qualité)</a:t>
            </a:r>
            <a:endParaRPr/>
          </a:p>
          <a:p>
            <a:pPr indent="0" lvl="0" marL="463550" marR="0" rtl="0" algn="l">
              <a:spcBef>
                <a:spcPts val="360"/>
              </a:spcBef>
              <a:spcAft>
                <a:spcPts val="0"/>
              </a:spcAft>
              <a:buClr>
                <a:schemeClr val="dk1"/>
              </a:buClr>
              <a:buSzPts val="1800"/>
              <a:buFont typeface="Arial"/>
              <a:buNone/>
            </a:pPr>
            <a:r>
              <a:rPr lang="en-US" sz="1800">
                <a:solidFill>
                  <a:schemeClr val="dk1"/>
                </a:solidFill>
                <a:latin typeface="Calibri"/>
                <a:ea typeface="Calibri"/>
                <a:cs typeface="Calibri"/>
                <a:sym typeface="Calibri"/>
              </a:rPr>
              <a:t>Mesurer toutes les quantités de combustible livrées au bâtiment et fournir des données mesurées sur la consommation d'énergie d'</a:t>
            </a:r>
            <a:r>
              <a:rPr lang="en-US" sz="1800" u="sng">
                <a:solidFill>
                  <a:schemeClr val="dk1"/>
                </a:solidFill>
                <a:latin typeface="Calibri"/>
                <a:ea typeface="Calibri"/>
                <a:cs typeface="Calibri"/>
                <a:sym typeface="Calibri"/>
              </a:rPr>
              <a:t>au moins 12 mois consécutifs</a:t>
            </a:r>
            <a:endParaRPr/>
          </a:p>
        </p:txBody>
      </p:sp>
      <p:sp>
        <p:nvSpPr>
          <p:cNvPr id="232" name="Google Shape;232;p10"/>
          <p:cNvSpPr txBox="1"/>
          <p:nvPr/>
        </p:nvSpPr>
        <p:spPr>
          <a:xfrm>
            <a:off x="469900" y="4267497"/>
            <a:ext cx="8674100" cy="800977"/>
          </a:xfrm>
          <a:prstGeom prst="rect">
            <a:avLst/>
          </a:prstGeom>
          <a:noFill/>
          <a:ln>
            <a:noFill/>
          </a:ln>
        </p:spPr>
        <p:txBody>
          <a:bodyPr anchorCtr="0" anchor="t" bIns="45700" lIns="91425" spcFirstLastPara="1" rIns="91425" wrap="square" tIns="45700">
            <a:noAutofit/>
          </a:bodyPr>
          <a:lstStyle/>
          <a:p>
            <a:pPr indent="-461963" lvl="0" marL="461963" marR="0" rtl="0" algn="l">
              <a:spcBef>
                <a:spcPts val="0"/>
              </a:spcBef>
              <a:spcAft>
                <a:spcPts val="0"/>
              </a:spcAft>
              <a:buClr>
                <a:schemeClr val="dk1"/>
              </a:buClr>
              <a:buSzPts val="1800"/>
              <a:buFont typeface="Courier New"/>
              <a:buChar char="o"/>
            </a:pPr>
            <a:r>
              <a:rPr b="1" lang="en-US" sz="1800">
                <a:solidFill>
                  <a:schemeClr val="dk1"/>
                </a:solidFill>
                <a:latin typeface="Calibri"/>
                <a:ea typeface="Calibri"/>
                <a:cs typeface="Calibri"/>
                <a:sym typeface="Calibri"/>
              </a:rPr>
              <a:t>Nomenclatures </a:t>
            </a:r>
            <a:r>
              <a:rPr lang="en-US" sz="1800">
                <a:solidFill>
                  <a:schemeClr val="dk1"/>
                </a:solidFill>
                <a:latin typeface="Calibri"/>
                <a:ea typeface="Calibri"/>
                <a:cs typeface="Calibri"/>
                <a:sym typeface="Calibri"/>
              </a:rPr>
              <a:t>ou </a:t>
            </a:r>
            <a:r>
              <a:rPr b="1" lang="en-US" sz="1800">
                <a:solidFill>
                  <a:schemeClr val="dk1"/>
                </a:solidFill>
                <a:latin typeface="Calibri"/>
                <a:ea typeface="Calibri"/>
                <a:cs typeface="Calibri"/>
                <a:sym typeface="Calibri"/>
              </a:rPr>
              <a:t>utilitaires</a:t>
            </a:r>
            <a:endParaRPr sz="1800">
              <a:solidFill>
                <a:schemeClr val="dk1"/>
              </a:solidFill>
              <a:latin typeface="Calibri"/>
              <a:ea typeface="Calibri"/>
              <a:cs typeface="Calibri"/>
              <a:sym typeface="Calibri"/>
            </a:endParaRPr>
          </a:p>
          <a:p>
            <a:pPr indent="0" lvl="0" marL="463550" marR="0" rtl="0" algn="l">
              <a:spcBef>
                <a:spcPts val="360"/>
              </a:spcBef>
              <a:spcAft>
                <a:spcPts val="0"/>
              </a:spcAft>
              <a:buClr>
                <a:schemeClr val="dk1"/>
              </a:buClr>
              <a:buSzPts val="1800"/>
              <a:buFont typeface="Arial"/>
              <a:buNone/>
            </a:pPr>
            <a:r>
              <a:rPr lang="en-US" sz="1800">
                <a:solidFill>
                  <a:schemeClr val="dk1"/>
                </a:solidFill>
                <a:latin typeface="Calibri"/>
                <a:ea typeface="Calibri"/>
                <a:cs typeface="Calibri"/>
                <a:sym typeface="Calibri"/>
              </a:rPr>
              <a:t>Moyenne sur des </a:t>
            </a:r>
            <a:r>
              <a:rPr lang="en-US" sz="1800" u="sng">
                <a:solidFill>
                  <a:schemeClr val="dk1"/>
                </a:solidFill>
                <a:latin typeface="Calibri"/>
                <a:ea typeface="Calibri"/>
                <a:cs typeface="Calibri"/>
                <a:sym typeface="Calibri"/>
              </a:rPr>
              <a:t>périodes plus longues </a:t>
            </a:r>
            <a:r>
              <a:rPr lang="en-US" sz="1800">
                <a:solidFill>
                  <a:schemeClr val="dk1"/>
                </a:solidFill>
                <a:latin typeface="Calibri"/>
                <a:ea typeface="Calibri"/>
                <a:cs typeface="Calibri"/>
                <a:sym typeface="Calibri"/>
              </a:rPr>
              <a:t>(par exemple, </a:t>
            </a:r>
            <a:r>
              <a:rPr b="1" lang="en-US" sz="1800">
                <a:solidFill>
                  <a:schemeClr val="dk1"/>
                </a:solidFill>
                <a:latin typeface="Calibri"/>
                <a:ea typeface="Calibri"/>
                <a:cs typeface="Calibri"/>
                <a:sym typeface="Calibri"/>
              </a:rPr>
              <a:t>enregistrements sur trois ans</a:t>
            </a:r>
            <a:r>
              <a:rPr lang="en-US" sz="1800">
                <a:solidFill>
                  <a:schemeClr val="dk1"/>
                </a:solidFill>
                <a:latin typeface="Calibri"/>
                <a:ea typeface="Calibri"/>
                <a:cs typeface="Calibri"/>
                <a:sym typeface="Calibri"/>
              </a:rPr>
              <a:t>)</a:t>
            </a:r>
            <a:endParaRPr b="1" sz="1800">
              <a:solidFill>
                <a:schemeClr val="dk1"/>
              </a:solidFill>
              <a:latin typeface="Calibri"/>
              <a:ea typeface="Calibri"/>
              <a:cs typeface="Calibri"/>
              <a:sym typeface="Calibri"/>
            </a:endParaRPr>
          </a:p>
        </p:txBody>
      </p:sp>
      <p:sp>
        <p:nvSpPr>
          <p:cNvPr id="233" name="Google Shape;233;p10"/>
          <p:cNvSpPr txBox="1"/>
          <p:nvPr/>
        </p:nvSpPr>
        <p:spPr>
          <a:xfrm rot="993503">
            <a:off x="6300619" y="1306642"/>
            <a:ext cx="2800581" cy="707886"/>
          </a:xfrm>
          <a:prstGeom prst="rect">
            <a:avLst/>
          </a:prstGeom>
          <a:noFill/>
          <a:ln cap="flat" cmpd="sng" w="9525">
            <a:solidFill>
              <a:srgbClr val="66FF33"/>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66FF33"/>
                </a:solidFill>
                <a:latin typeface="Calibri"/>
                <a:ea typeface="Calibri"/>
                <a:cs typeface="Calibri"/>
                <a:sym typeface="Calibri"/>
              </a:rPr>
              <a:t>Méthode d'évaluation fortement recommandée !</a:t>
            </a:r>
            <a:endParaRPr sz="2000">
              <a:solidFill>
                <a:srgbClr val="66FF33"/>
              </a:solidFill>
              <a:latin typeface="Calibri"/>
              <a:ea typeface="Calibri"/>
              <a:cs typeface="Calibri"/>
              <a:sym typeface="Calibri"/>
            </a:endParaRPr>
          </a:p>
        </p:txBody>
      </p:sp>
      <p:sp>
        <p:nvSpPr>
          <p:cNvPr id="234" name="Google Shape;234;p10"/>
          <p:cNvSpPr/>
          <p:nvPr/>
        </p:nvSpPr>
        <p:spPr>
          <a:xfrm>
            <a:off x="268224" y="5032911"/>
            <a:ext cx="7766067" cy="1323439"/>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consommation moyenne annuelle par combustible ou chaleur/froid du quartier</a:t>
            </a:r>
            <a:r>
              <a:rPr lang="en-US" sz="2000">
                <a:solidFill>
                  <a:schemeClr val="dk1"/>
                </a:solidFill>
                <a:latin typeface="Calibri"/>
                <a:ea typeface="Calibri"/>
                <a:cs typeface="Calibri"/>
                <a:sym typeface="Calibri"/>
              </a:rPr>
              <a:t>, pour les utilisations énergétiques prises en compte</a:t>
            </a:r>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pic>
        <p:nvPicPr>
          <p:cNvPr id="239" name="Google Shape;239;p11"/>
          <p:cNvPicPr preferRelativeResize="0"/>
          <p:nvPr/>
        </p:nvPicPr>
        <p:blipFill rotWithShape="1">
          <a:blip r:embed="rId3">
            <a:alphaModFix/>
          </a:blip>
          <a:srcRect b="0" l="0" r="0" t="0"/>
          <a:stretch/>
        </p:blipFill>
        <p:spPr>
          <a:xfrm>
            <a:off x="6600007" y="5247974"/>
            <a:ext cx="2039986" cy="1108376"/>
          </a:xfrm>
          <a:prstGeom prst="rect">
            <a:avLst/>
          </a:prstGeom>
          <a:noFill/>
          <a:ln>
            <a:noFill/>
          </a:ln>
        </p:spPr>
      </p:pic>
      <p:sp>
        <p:nvSpPr>
          <p:cNvPr id="240" name="Google Shape;240;p11"/>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41" name="Google Shape;241;p11">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2" name="Google Shape;242;p11"/>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MESURÉES </a:t>
            </a:r>
            <a:endParaRPr sz="2400">
              <a:solidFill>
                <a:schemeClr val="dk1"/>
              </a:solidFill>
              <a:latin typeface="Calibri"/>
              <a:ea typeface="Calibri"/>
              <a:cs typeface="Calibri"/>
              <a:sym typeface="Calibri"/>
            </a:endParaRPr>
          </a:p>
        </p:txBody>
      </p:sp>
      <p:sp>
        <p:nvSpPr>
          <p:cNvPr id="243" name="Google Shape;243;p1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b="1" sz="2800" u="sng">
              <a:solidFill>
                <a:srgbClr val="1A965E"/>
              </a:solidFill>
            </a:endParaRPr>
          </a:p>
        </p:txBody>
      </p:sp>
      <p:sp>
        <p:nvSpPr>
          <p:cNvPr id="244" name="Google Shape;244;p11"/>
          <p:cNvSpPr txBox="1"/>
          <p:nvPr/>
        </p:nvSpPr>
        <p:spPr>
          <a:xfrm rot="993503">
            <a:off x="6255593" y="1078042"/>
            <a:ext cx="2800581" cy="707886"/>
          </a:xfrm>
          <a:prstGeom prst="rect">
            <a:avLst/>
          </a:prstGeom>
          <a:noFill/>
          <a:ln cap="flat" cmpd="sng" w="9525">
            <a:solidFill>
              <a:srgbClr val="66FF33"/>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66FF33"/>
                </a:solidFill>
                <a:latin typeface="Calibri"/>
                <a:ea typeface="Calibri"/>
                <a:cs typeface="Calibri"/>
                <a:sym typeface="Calibri"/>
              </a:rPr>
              <a:t>Méthode d'évaluation fortement recommandée !</a:t>
            </a:r>
            <a:endParaRPr sz="2000">
              <a:solidFill>
                <a:srgbClr val="66FF33"/>
              </a:solidFill>
              <a:latin typeface="Calibri"/>
              <a:ea typeface="Calibri"/>
              <a:cs typeface="Calibri"/>
              <a:sym typeface="Calibri"/>
            </a:endParaRPr>
          </a:p>
        </p:txBody>
      </p:sp>
      <p:sp>
        <p:nvSpPr>
          <p:cNvPr id="245" name="Google Shape;245;p11"/>
          <p:cNvSpPr/>
          <p:nvPr/>
        </p:nvSpPr>
        <p:spPr>
          <a:xfrm>
            <a:off x="268225" y="1553556"/>
            <a:ext cx="7588514" cy="707886"/>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3"/>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surface utile intérieure</a:t>
            </a:r>
            <a:r>
              <a:rPr lang="en-US" sz="2000">
                <a:solidFill>
                  <a:schemeClr val="dk1"/>
                </a:solidFill>
                <a:latin typeface="Calibri"/>
                <a:ea typeface="Calibri"/>
                <a:cs typeface="Calibri"/>
                <a:sym typeface="Calibri"/>
              </a:rPr>
              <a:t>, en mètres carrés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a:p>
        </p:txBody>
      </p:sp>
      <p:sp>
        <p:nvSpPr>
          <p:cNvPr id="246" name="Google Shape;246;p11"/>
          <p:cNvSpPr/>
          <p:nvPr/>
        </p:nvSpPr>
        <p:spPr>
          <a:xfrm>
            <a:off x="750062" y="2260979"/>
            <a:ext cx="8393938"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Données disponibles à partir du certificat de performance énergétique, du rapport d'audit énergétique, du permis de construire/d'utilisation ou d'autres documents d'un bâtiment </a:t>
            </a:r>
            <a:endParaRPr sz="2000">
              <a:solidFill>
                <a:schemeClr val="dk1"/>
              </a:solidFill>
              <a:latin typeface="Calibri"/>
              <a:ea typeface="Calibri"/>
              <a:cs typeface="Calibri"/>
              <a:sym typeface="Calibri"/>
            </a:endParaRPr>
          </a:p>
        </p:txBody>
      </p:sp>
      <p:pic>
        <p:nvPicPr>
          <p:cNvPr id="247" name="Google Shape;247;p11"/>
          <p:cNvPicPr preferRelativeResize="0"/>
          <p:nvPr/>
        </p:nvPicPr>
        <p:blipFill rotWithShape="1">
          <a:blip r:embed="rId6">
            <a:alphaModFix/>
          </a:blip>
          <a:srcRect b="0" l="0" r="0" t="0"/>
          <a:stretch/>
        </p:blipFill>
        <p:spPr>
          <a:xfrm>
            <a:off x="221572" y="2525061"/>
            <a:ext cx="378512" cy="368806"/>
          </a:xfrm>
          <a:prstGeom prst="rect">
            <a:avLst/>
          </a:prstGeom>
          <a:noFill/>
          <a:ln>
            <a:noFill/>
          </a:ln>
        </p:spPr>
      </p:pic>
      <p:sp>
        <p:nvSpPr>
          <p:cNvPr id="248" name="Google Shape;248;p11"/>
          <p:cNvSpPr txBox="1"/>
          <p:nvPr/>
        </p:nvSpPr>
        <p:spPr>
          <a:xfrm>
            <a:off x="288175" y="3250570"/>
            <a:ext cx="8855825" cy="3495810"/>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dk1"/>
              </a:buClr>
              <a:buSzPts val="2000"/>
              <a:buFont typeface="Calibri"/>
              <a:buAutoNum type="arabicPeriod" startAt="4"/>
            </a:pPr>
            <a:r>
              <a:rPr lang="en-US" sz="2000">
                <a:solidFill>
                  <a:schemeClr val="dk1"/>
                </a:solidFill>
                <a:latin typeface="Calibri"/>
                <a:ea typeface="Calibri"/>
                <a:cs typeface="Calibri"/>
                <a:sym typeface="Calibri"/>
              </a:rPr>
              <a:t>Additionner le combustible annuel (ou la chaleur/le froid provenant des réseaux de quartier) de chaque bâtiment jusqu'à une </a:t>
            </a:r>
            <a:r>
              <a:rPr b="1" lang="en-US" sz="2000">
                <a:solidFill>
                  <a:schemeClr val="dk1"/>
                </a:solidFill>
                <a:latin typeface="Calibri"/>
                <a:ea typeface="Calibri"/>
                <a:cs typeface="Calibri"/>
                <a:sym typeface="Calibri"/>
              </a:rPr>
              <a:t>consommation annuelle totale agrégée par combustible ou par chaleur/froid de quartier</a:t>
            </a:r>
            <a:endParaRPr sz="2000">
              <a:solidFill>
                <a:schemeClr val="dk1"/>
              </a:solidFill>
              <a:latin typeface="Calibri"/>
              <a:ea typeface="Calibri"/>
              <a:cs typeface="Calibri"/>
              <a:sym typeface="Calibri"/>
            </a:endParaRPr>
          </a:p>
          <a:p>
            <a:pPr indent="-425450" lvl="0" marL="457200" marR="0" rtl="0" algn="l">
              <a:spcBef>
                <a:spcPts val="100"/>
              </a:spcBef>
              <a:spcAft>
                <a:spcPts val="0"/>
              </a:spcAft>
              <a:buClr>
                <a:schemeClr val="dk1"/>
              </a:buClr>
              <a:buSzPts val="500"/>
              <a:buFont typeface="Calibri"/>
              <a:buNone/>
            </a:pPr>
            <a:r>
              <a:t/>
            </a:r>
            <a:endParaRPr sz="5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4"/>
            </a:pPr>
            <a:r>
              <a:rPr lang="en-US" sz="2000">
                <a:solidFill>
                  <a:schemeClr val="dk1"/>
                </a:solidFill>
                <a:latin typeface="Calibri"/>
                <a:ea typeface="Calibri"/>
                <a:cs typeface="Calibri"/>
                <a:sym typeface="Calibri"/>
              </a:rPr>
              <a:t>Convertir la quantité de combustibles en </a:t>
            </a:r>
            <a:r>
              <a:rPr b="1" lang="en-US" sz="2000">
                <a:solidFill>
                  <a:schemeClr val="dk1"/>
                </a:solidFill>
                <a:latin typeface="Calibri"/>
                <a:ea typeface="Calibri"/>
                <a:cs typeface="Calibri"/>
                <a:sym typeface="Calibri"/>
              </a:rPr>
              <a:t>consommation d'énergie thermique</a:t>
            </a:r>
            <a:r>
              <a:rPr lang="en-US" sz="2000">
                <a:solidFill>
                  <a:schemeClr val="dk1"/>
                </a:solidFill>
                <a:latin typeface="Calibri"/>
                <a:ea typeface="Calibri"/>
                <a:cs typeface="Calibri"/>
                <a:sym typeface="Calibri"/>
              </a:rPr>
              <a:t> en utilisant leurs valeurs de chauffage inférieures</a:t>
            </a:r>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grpSp>
        <p:nvGrpSpPr>
          <p:cNvPr id="249" name="Google Shape;249;p11"/>
          <p:cNvGrpSpPr/>
          <p:nvPr/>
        </p:nvGrpSpPr>
        <p:grpSpPr>
          <a:xfrm>
            <a:off x="1942524" y="4930357"/>
            <a:ext cx="5067876" cy="1366993"/>
            <a:chOff x="2844969" y="3463257"/>
            <a:chExt cx="4820343" cy="1048544"/>
          </a:xfrm>
        </p:grpSpPr>
        <p:pic>
          <p:nvPicPr>
            <p:cNvPr id="250" name="Google Shape;250;p11"/>
            <p:cNvPicPr preferRelativeResize="0"/>
            <p:nvPr/>
          </p:nvPicPr>
          <p:blipFill rotWithShape="1">
            <a:blip r:embed="rId7">
              <a:alphaModFix/>
            </a:blip>
            <a:srcRect b="0" l="0" r="0" t="0"/>
            <a:stretch/>
          </p:blipFill>
          <p:spPr>
            <a:xfrm>
              <a:off x="6495686" y="3481029"/>
              <a:ext cx="1169626" cy="953916"/>
            </a:xfrm>
            <a:prstGeom prst="rect">
              <a:avLst/>
            </a:prstGeom>
            <a:noFill/>
            <a:ln>
              <a:noFill/>
            </a:ln>
          </p:spPr>
        </p:pic>
        <p:pic>
          <p:nvPicPr>
            <p:cNvPr id="251" name="Google Shape;251;p11"/>
            <p:cNvPicPr preferRelativeResize="0"/>
            <p:nvPr/>
          </p:nvPicPr>
          <p:blipFill rotWithShape="1">
            <a:blip r:embed="rId8">
              <a:alphaModFix/>
            </a:blip>
            <a:srcRect b="0" l="0" r="0" t="0"/>
            <a:stretch/>
          </p:blipFill>
          <p:spPr>
            <a:xfrm>
              <a:off x="5944027" y="3588511"/>
              <a:ext cx="897887" cy="531858"/>
            </a:xfrm>
            <a:prstGeom prst="rect">
              <a:avLst/>
            </a:prstGeom>
            <a:noFill/>
            <a:ln>
              <a:noFill/>
            </a:ln>
          </p:spPr>
        </p:pic>
        <p:pic>
          <p:nvPicPr>
            <p:cNvPr id="252" name="Google Shape;252;p11"/>
            <p:cNvPicPr preferRelativeResize="0"/>
            <p:nvPr/>
          </p:nvPicPr>
          <p:blipFill rotWithShape="1">
            <a:blip r:embed="rId9">
              <a:alphaModFix/>
            </a:blip>
            <a:srcRect b="0" l="0" r="0" t="0"/>
            <a:stretch/>
          </p:blipFill>
          <p:spPr>
            <a:xfrm>
              <a:off x="2844969" y="3463257"/>
              <a:ext cx="3243263" cy="1048544"/>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pic>
        <p:nvPicPr>
          <p:cNvPr id="257" name="Google Shape;257;p12"/>
          <p:cNvPicPr preferRelativeResize="0"/>
          <p:nvPr/>
        </p:nvPicPr>
        <p:blipFill rotWithShape="1">
          <a:blip r:embed="rId3">
            <a:alphaModFix/>
          </a:blip>
          <a:srcRect b="0" l="0" r="0" t="0"/>
          <a:stretch/>
        </p:blipFill>
        <p:spPr>
          <a:xfrm>
            <a:off x="7212566" y="5467137"/>
            <a:ext cx="2039986" cy="1108376"/>
          </a:xfrm>
          <a:prstGeom prst="rect">
            <a:avLst/>
          </a:prstGeom>
          <a:noFill/>
          <a:ln>
            <a:noFill/>
          </a:ln>
        </p:spPr>
      </p:pic>
      <p:sp>
        <p:nvSpPr>
          <p:cNvPr id="258" name="Google Shape;258;p12"/>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59" name="Google Shape;259;p12">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60" name="Google Shape;260;p12"/>
          <p:cNvSpPr txBox="1"/>
          <p:nvPr/>
        </p:nvSpPr>
        <p:spPr>
          <a:xfrm>
            <a:off x="243150" y="1340470"/>
            <a:ext cx="8332679" cy="3495810"/>
          </a:xfrm>
          <a:prstGeom prst="rect">
            <a:avLst/>
          </a:prstGeom>
          <a:noFill/>
          <a:ln>
            <a:noFill/>
          </a:ln>
        </p:spPr>
        <p:txBody>
          <a:bodyPr anchorCtr="0" anchor="t" bIns="45700" lIns="91425" spcFirstLastPara="1" rIns="91425" wrap="square" tIns="45700">
            <a:noAutofit/>
          </a:bodyPr>
          <a:lstStyle/>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6"/>
            </a:pPr>
            <a:r>
              <a:rPr lang="en-US" sz="2000">
                <a:solidFill>
                  <a:schemeClr val="dk1"/>
                </a:solidFill>
                <a:latin typeface="Calibri"/>
                <a:ea typeface="Calibri"/>
                <a:cs typeface="Calibri"/>
                <a:sym typeface="Calibri"/>
              </a:rPr>
              <a:t>Additionner l'énergie thermique moyenne annuelle de tous les combustibles jusqu'à une </a:t>
            </a:r>
            <a:r>
              <a:rPr b="1" lang="en-US" sz="2000">
                <a:solidFill>
                  <a:schemeClr val="dk1"/>
                </a:solidFill>
                <a:latin typeface="Calibri"/>
                <a:ea typeface="Calibri"/>
                <a:cs typeface="Calibri"/>
                <a:sym typeface="Calibri"/>
              </a:rPr>
              <a:t>consommation thermique finale annuelle totale agrégée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th</a:t>
            </a:r>
            <a:r>
              <a:rPr lang="en-US" sz="2000">
                <a:solidFill>
                  <a:schemeClr val="dk1"/>
                </a:solidFill>
                <a:latin typeface="Calibri"/>
                <a:ea typeface="Calibri"/>
                <a:cs typeface="Calibri"/>
                <a:sym typeface="Calibri"/>
              </a:rPr>
              <a:t>/an]</a:t>
            </a:r>
            <a:endParaRPr/>
          </a:p>
          <a:p>
            <a:pPr indent="-457200" lvl="0" marL="457200" marR="0" rtl="0" algn="l">
              <a:spcBef>
                <a:spcPts val="400"/>
              </a:spcBef>
              <a:spcAft>
                <a:spcPts val="0"/>
              </a:spcAft>
              <a:buClr>
                <a:schemeClr val="dk1"/>
              </a:buClr>
              <a:buSzPts val="2000"/>
              <a:buFont typeface="Calibri"/>
              <a:buAutoNum type="arabicPeriod" startAt="6"/>
            </a:pPr>
            <a:r>
              <a:rPr lang="en-US" sz="2000">
                <a:solidFill>
                  <a:schemeClr val="dk1"/>
                </a:solidFill>
                <a:latin typeface="Calibri"/>
                <a:ea typeface="Calibri"/>
                <a:cs typeface="Calibri"/>
                <a:sym typeface="Calibri"/>
              </a:rPr>
              <a:t>Additionnez la superficie utile intérieure de chaque bâtiment dans la zone jusqu'à une </a:t>
            </a:r>
            <a:r>
              <a:rPr b="1" lang="en-US" sz="2000">
                <a:solidFill>
                  <a:schemeClr val="dk1"/>
                </a:solidFill>
                <a:latin typeface="Calibri"/>
                <a:ea typeface="Calibri"/>
                <a:cs typeface="Calibri"/>
                <a:sym typeface="Calibri"/>
              </a:rPr>
              <a:t>superficie utile intérieure totale</a:t>
            </a:r>
            <a:r>
              <a:rPr lang="en-US" sz="2000">
                <a:solidFill>
                  <a:schemeClr val="dk1"/>
                </a:solidFill>
                <a:latin typeface="Calibri"/>
                <a:ea typeface="Calibri"/>
                <a:cs typeface="Calibri"/>
                <a:sym typeface="Calibri"/>
              </a:rPr>
              <a:t> agrégée, en mètres carrés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a:p>
          <a:p>
            <a:pPr indent="-457200" lvl="0" marL="457200" marR="0" rtl="0" algn="l">
              <a:spcBef>
                <a:spcPts val="400"/>
              </a:spcBef>
              <a:spcAft>
                <a:spcPts val="0"/>
              </a:spcAft>
              <a:buClr>
                <a:schemeClr val="dk1"/>
              </a:buClr>
              <a:buSzPts val="2000"/>
              <a:buFont typeface="Calibri"/>
              <a:buAutoNum type="arabicPeriod" startAt="6"/>
            </a:pPr>
            <a:r>
              <a:rPr lang="en-US" sz="2000">
                <a:solidFill>
                  <a:schemeClr val="dk1"/>
                </a:solidFill>
                <a:latin typeface="Calibri"/>
                <a:ea typeface="Calibri"/>
                <a:cs typeface="Calibri"/>
                <a:sym typeface="Calibri"/>
              </a:rPr>
              <a:t>Calculer la valeur de l’indicateur comme suit : </a:t>
            </a:r>
            <a:r>
              <a:rPr b="1" lang="en-US" sz="2000">
                <a:solidFill>
                  <a:schemeClr val="dk1"/>
                </a:solidFill>
                <a:latin typeface="Calibri"/>
                <a:ea typeface="Calibri"/>
                <a:cs typeface="Calibri"/>
                <a:sym typeface="Calibri"/>
              </a:rPr>
              <a:t>consommation thermique totale annuelle totale agrégée </a:t>
            </a:r>
            <a:r>
              <a:rPr lang="en-US" sz="2000">
                <a:solidFill>
                  <a:srgbClr val="76923C"/>
                </a:solidFill>
                <a:latin typeface="Calibri"/>
                <a:ea typeface="Calibri"/>
                <a:cs typeface="Calibri"/>
                <a:sym typeface="Calibri"/>
              </a:rPr>
              <a:t>(étape 6) / </a:t>
            </a:r>
            <a:r>
              <a:rPr b="1" lang="en-US" sz="2000">
                <a:solidFill>
                  <a:schemeClr val="dk1"/>
                </a:solidFill>
                <a:latin typeface="Calibri"/>
                <a:ea typeface="Calibri"/>
                <a:cs typeface="Calibri"/>
                <a:sym typeface="Calibri"/>
              </a:rPr>
              <a:t>surface utile intérieure agrégée </a:t>
            </a:r>
            <a:r>
              <a:rPr lang="en-US" sz="2000">
                <a:solidFill>
                  <a:srgbClr val="76923C"/>
                </a:solidFill>
                <a:latin typeface="Calibri"/>
                <a:ea typeface="Calibri"/>
                <a:cs typeface="Calibri"/>
                <a:sym typeface="Calibri"/>
              </a:rPr>
              <a:t>(étape 7), </a:t>
            </a:r>
            <a:r>
              <a:rPr lang="en-US" sz="2000">
                <a:solidFill>
                  <a:schemeClr val="dk1"/>
                </a:solidFill>
                <a:latin typeface="Calibri"/>
                <a:ea typeface="Calibri"/>
                <a:cs typeface="Calibri"/>
                <a:sym typeface="Calibri"/>
              </a:rPr>
              <a:t>[kWhth/m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/an]</a:t>
            </a:r>
            <a:endParaRPr sz="2000">
              <a:solidFill>
                <a:schemeClr val="dk1"/>
              </a:solidFill>
              <a:latin typeface="Calibri"/>
              <a:ea typeface="Calibri"/>
              <a:cs typeface="Calibri"/>
              <a:sym typeface="Calibri"/>
            </a:endParaRPr>
          </a:p>
        </p:txBody>
      </p:sp>
      <p:sp>
        <p:nvSpPr>
          <p:cNvPr id="261" name="Google Shape;261;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MESURÉES </a:t>
            </a:r>
            <a:endParaRPr sz="2400">
              <a:solidFill>
                <a:schemeClr val="dk1"/>
              </a:solidFill>
              <a:latin typeface="Calibri"/>
              <a:ea typeface="Calibri"/>
              <a:cs typeface="Calibri"/>
              <a:sym typeface="Calibri"/>
            </a:endParaRPr>
          </a:p>
        </p:txBody>
      </p:sp>
      <p:sp>
        <p:nvSpPr>
          <p:cNvPr id="262" name="Google Shape;262;p1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b="1" sz="2800" u="sng">
              <a:solidFill>
                <a:srgbClr val="1A965E"/>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13"/>
          <p:cNvPicPr preferRelativeResize="0"/>
          <p:nvPr/>
        </p:nvPicPr>
        <p:blipFill rotWithShape="1">
          <a:blip r:embed="rId3">
            <a:alphaModFix/>
          </a:blip>
          <a:srcRect b="0" l="0" r="0" t="0"/>
          <a:stretch/>
        </p:blipFill>
        <p:spPr>
          <a:xfrm>
            <a:off x="6600007" y="5247974"/>
            <a:ext cx="2039986" cy="1108376"/>
          </a:xfrm>
          <a:prstGeom prst="rect">
            <a:avLst/>
          </a:prstGeom>
          <a:noFill/>
          <a:ln>
            <a:noFill/>
          </a:ln>
        </p:spPr>
      </p:pic>
      <p:sp>
        <p:nvSpPr>
          <p:cNvPr id="268" name="Google Shape;268;p13"/>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69" name="Google Shape;269;p13">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70" name="Google Shape;270;p13"/>
          <p:cNvSpPr txBox="1"/>
          <p:nvPr/>
        </p:nvSpPr>
        <p:spPr>
          <a:xfrm>
            <a:off x="243150" y="1473639"/>
            <a:ext cx="8777025" cy="146688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consommation</a:t>
            </a:r>
            <a:r>
              <a:rPr lang="en-US" sz="2000">
                <a:solidFill>
                  <a:schemeClr val="dk1"/>
                </a:solidFill>
                <a:latin typeface="Calibri"/>
                <a:ea typeface="Calibri"/>
                <a:cs typeface="Calibri"/>
                <a:sym typeface="Calibri"/>
              </a:rPr>
              <a:t> annuelle d'</a:t>
            </a:r>
            <a:r>
              <a:rPr b="1" lang="en-US" sz="2000">
                <a:solidFill>
                  <a:schemeClr val="dk1"/>
                </a:solidFill>
                <a:latin typeface="Calibri"/>
                <a:ea typeface="Calibri"/>
                <a:cs typeface="Calibri"/>
                <a:sym typeface="Calibri"/>
              </a:rPr>
              <a:t>énergie thermique </a:t>
            </a:r>
            <a:r>
              <a:rPr lang="en-US" sz="2000">
                <a:solidFill>
                  <a:schemeClr val="dk1"/>
                </a:solidFill>
                <a:latin typeface="Calibri"/>
                <a:ea typeface="Calibri"/>
                <a:cs typeface="Calibri"/>
                <a:sym typeface="Calibri"/>
              </a:rPr>
              <a:t>pour les utilisations énergétiques prises en compte, en kilowattheures par an, [kWh</a:t>
            </a:r>
            <a:r>
              <a:rPr baseline="-25000" lang="en-US" sz="2000">
                <a:solidFill>
                  <a:schemeClr val="dk1"/>
                </a:solidFill>
                <a:latin typeface="Calibri"/>
                <a:ea typeface="Calibri"/>
                <a:cs typeface="Calibri"/>
                <a:sym typeface="Calibri"/>
              </a:rPr>
              <a:t>th</a:t>
            </a:r>
            <a:r>
              <a:rPr lang="en-US" sz="2000">
                <a:solidFill>
                  <a:schemeClr val="dk1"/>
                </a:solidFill>
                <a:latin typeface="Calibri"/>
                <a:ea typeface="Calibri"/>
                <a:cs typeface="Calibri"/>
                <a:sym typeface="Calibri"/>
              </a:rPr>
              <a:t>/an]. </a:t>
            </a:r>
            <a:endParaRPr/>
          </a:p>
        </p:txBody>
      </p:sp>
      <p:sp>
        <p:nvSpPr>
          <p:cNvPr id="271" name="Google Shape;271;p13"/>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ESTIMÉES </a:t>
            </a:r>
            <a:endParaRPr sz="2400">
              <a:solidFill>
                <a:schemeClr val="dk1"/>
              </a:solidFill>
              <a:latin typeface="Calibri"/>
              <a:ea typeface="Calibri"/>
              <a:cs typeface="Calibri"/>
              <a:sym typeface="Calibri"/>
            </a:endParaRPr>
          </a:p>
        </p:txBody>
      </p:sp>
      <p:sp>
        <p:nvSpPr>
          <p:cNvPr id="272" name="Google Shape;272;p1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b="1" sz="2800" u="sng">
              <a:solidFill>
                <a:srgbClr val="1A965E"/>
              </a:solidFill>
            </a:endParaRPr>
          </a:p>
        </p:txBody>
      </p:sp>
      <p:pic>
        <p:nvPicPr>
          <p:cNvPr id="273" name="Google Shape;273;p13"/>
          <p:cNvPicPr preferRelativeResize="0"/>
          <p:nvPr/>
        </p:nvPicPr>
        <p:blipFill rotWithShape="1">
          <a:blip r:embed="rId6">
            <a:alphaModFix/>
          </a:blip>
          <a:srcRect b="0" l="0" r="0" t="0"/>
          <a:stretch/>
        </p:blipFill>
        <p:spPr>
          <a:xfrm>
            <a:off x="268550" y="3011955"/>
            <a:ext cx="378512" cy="368806"/>
          </a:xfrm>
          <a:prstGeom prst="rect">
            <a:avLst/>
          </a:prstGeom>
          <a:noFill/>
          <a:ln>
            <a:noFill/>
          </a:ln>
        </p:spPr>
      </p:pic>
      <p:sp>
        <p:nvSpPr>
          <p:cNvPr id="274" name="Google Shape;274;p13"/>
          <p:cNvSpPr/>
          <p:nvPr/>
        </p:nvSpPr>
        <p:spPr>
          <a:xfrm>
            <a:off x="688360" y="3780127"/>
            <a:ext cx="7886603"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L'énergie annuelle pour le chauffage </a:t>
            </a:r>
            <a:r>
              <a:rPr b="1" lang="en-US" sz="1800">
                <a:solidFill>
                  <a:srgbClr val="000000"/>
                </a:solidFill>
                <a:latin typeface="Calibri"/>
                <a:ea typeface="Calibri"/>
                <a:cs typeface="Calibri"/>
                <a:sym typeface="Calibri"/>
              </a:rPr>
              <a:t>et le refroidissement des</a:t>
            </a:r>
            <a:r>
              <a:rPr lang="en-US" sz="1800">
                <a:solidFill>
                  <a:srgbClr val="000000"/>
                </a:solidFill>
                <a:latin typeface="Calibri"/>
                <a:ea typeface="Calibri"/>
                <a:cs typeface="Calibri"/>
                <a:sym typeface="Calibri"/>
              </a:rPr>
              <a:t> locaux </a:t>
            </a:r>
            <a:r>
              <a:rPr lang="en-US" sz="1800">
                <a:solidFill>
                  <a:schemeClr val="dk1"/>
                </a:solidFill>
                <a:latin typeface="Calibri"/>
                <a:ea typeface="Calibri"/>
                <a:cs typeface="Calibri"/>
                <a:sym typeface="Calibri"/>
              </a:rPr>
              <a:t>devrait être évaluée pour les données climatiques réelles et l'</a:t>
            </a:r>
            <a:r>
              <a:rPr lang="en-US" sz="1800">
                <a:solidFill>
                  <a:srgbClr val="000000"/>
                </a:solidFill>
                <a:latin typeface="Calibri"/>
                <a:ea typeface="Calibri"/>
                <a:cs typeface="Calibri"/>
                <a:sym typeface="Calibri"/>
              </a:rPr>
              <a:t>utilisation</a:t>
            </a:r>
            <a:r>
              <a:rPr lang="en-US" sz="1800">
                <a:solidFill>
                  <a:schemeClr val="dk1"/>
                </a:solidFill>
                <a:latin typeface="Calibri"/>
                <a:ea typeface="Calibri"/>
                <a:cs typeface="Calibri"/>
                <a:sym typeface="Calibri"/>
              </a:rPr>
              <a:t> réelle des bâtiments</a:t>
            </a:r>
            <a:r>
              <a:rPr lang="en-US" sz="1800">
                <a:solidFill>
                  <a:srgbClr val="000000"/>
                </a:solidFill>
                <a:latin typeface="Calibri"/>
                <a:ea typeface="Calibri"/>
                <a:cs typeface="Calibri"/>
                <a:sym typeface="Calibri"/>
              </a:rPr>
              <a:t>, en utilisant la </a:t>
            </a:r>
            <a:r>
              <a:rPr lang="en-US" sz="1800">
                <a:solidFill>
                  <a:schemeClr val="dk1"/>
                </a:solidFill>
                <a:latin typeface="Calibri"/>
                <a:ea typeface="Calibri"/>
                <a:cs typeface="Calibri"/>
                <a:sym typeface="Calibri"/>
              </a:rPr>
              <a:t>méthode</a:t>
            </a:r>
            <a:r>
              <a:rPr lang="en-US" sz="1800">
                <a:solidFill>
                  <a:srgbClr val="000000"/>
                </a:solidFill>
                <a:latin typeface="Calibri"/>
                <a:ea typeface="Calibri"/>
                <a:cs typeface="Calibri"/>
                <a:sym typeface="Calibri"/>
              </a:rPr>
              <a:t> mensuelle à l'état quasi-stable</a:t>
            </a:r>
            <a:r>
              <a:rPr lang="en-US" sz="1800">
                <a:solidFill>
                  <a:schemeClr val="dk1"/>
                </a:solidFill>
                <a:latin typeface="Calibri"/>
                <a:ea typeface="Calibri"/>
                <a:cs typeface="Calibri"/>
                <a:sym typeface="Calibri"/>
              </a:rPr>
              <a:t>, conformément </a:t>
            </a:r>
            <a:r>
              <a:rPr lang="en-US" sz="1800">
                <a:solidFill>
                  <a:srgbClr val="000000"/>
                </a:solidFill>
                <a:latin typeface="Calibri"/>
                <a:ea typeface="Calibri"/>
                <a:cs typeface="Calibri"/>
                <a:sym typeface="Calibri"/>
              </a:rPr>
              <a:t>à la norme EN 13790 (Performance énergétique des bâtiments - Calcul de la </a:t>
            </a:r>
            <a:r>
              <a:rPr i="1" lang="en-US" sz="1800">
                <a:solidFill>
                  <a:srgbClr val="000000"/>
                </a:solidFill>
                <a:latin typeface="Calibri"/>
                <a:ea typeface="Calibri"/>
                <a:cs typeface="Calibri"/>
                <a:sym typeface="Calibri"/>
              </a:rPr>
              <a:t>consommation d'énergie pour le chauffage et le refroidissement des locaux</a:t>
            </a:r>
            <a:r>
              <a:rPr lang="en-US" sz="1800">
                <a:solidFill>
                  <a:srgbClr val="000000"/>
                </a:solidFill>
                <a:latin typeface="Calibri"/>
                <a:ea typeface="Calibri"/>
                <a:cs typeface="Calibri"/>
                <a:sym typeface="Calibri"/>
              </a:rPr>
              <a:t>).</a:t>
            </a:r>
            <a:endParaRPr sz="1800">
              <a:solidFill>
                <a:srgbClr val="000000"/>
              </a:solidFill>
              <a:latin typeface="Calibri"/>
              <a:ea typeface="Calibri"/>
              <a:cs typeface="Calibri"/>
              <a:sym typeface="Calibri"/>
            </a:endParaRPr>
          </a:p>
          <a:p>
            <a:pPr indent="0" lvl="0" marL="0" marR="0" rtl="0" algn="l">
              <a:spcBef>
                <a:spcPts val="0"/>
              </a:spcBef>
              <a:spcAft>
                <a:spcPts val="0"/>
              </a:spcAft>
              <a:buNone/>
            </a:pPr>
            <a:r>
              <a:rPr lang="en-US" sz="1800">
                <a:solidFill>
                  <a:srgbClr val="000000"/>
                </a:solidFill>
                <a:latin typeface="Calibri"/>
                <a:ea typeface="Calibri"/>
                <a:cs typeface="Calibri"/>
                <a:sym typeface="Calibri"/>
              </a:rPr>
              <a:t>L'énergie annuelle pour l'eau chaude sanitaire </a:t>
            </a:r>
            <a:r>
              <a:rPr lang="en-US" sz="1800">
                <a:solidFill>
                  <a:schemeClr val="dk1"/>
                </a:solidFill>
                <a:latin typeface="Calibri"/>
                <a:ea typeface="Calibri"/>
                <a:cs typeface="Calibri"/>
                <a:sym typeface="Calibri"/>
              </a:rPr>
              <a:t>doit être évaluée conformément </a:t>
            </a:r>
            <a:r>
              <a:rPr lang="en-US" sz="1800">
                <a:solidFill>
                  <a:srgbClr val="000000"/>
                </a:solidFill>
                <a:latin typeface="Calibri"/>
                <a:ea typeface="Calibri"/>
                <a:cs typeface="Calibri"/>
                <a:sym typeface="Calibri"/>
              </a:rPr>
              <a:t>à la norme EN 15316-3-1 (</a:t>
            </a:r>
            <a:r>
              <a:rPr i="1" lang="en-US" sz="1800">
                <a:solidFill>
                  <a:srgbClr val="000000"/>
                </a:solidFill>
                <a:latin typeface="Calibri"/>
                <a:ea typeface="Calibri"/>
                <a:cs typeface="Calibri"/>
                <a:sym typeface="Calibri"/>
              </a:rPr>
              <a:t>Systèmes d'eau chaude sanitaire, caractérisation des besoins (exigences de soutirage)</a:t>
            </a:r>
            <a:r>
              <a:rPr lang="en-US" sz="1800">
                <a:solidFill>
                  <a:srgbClr val="000000"/>
                </a:solidFill>
                <a:latin typeface="Calibri"/>
                <a:ea typeface="Calibri"/>
                <a:cs typeface="Calibri"/>
                <a:sym typeface="Calibri"/>
              </a:rPr>
              <a:t>)</a:t>
            </a:r>
            <a:endParaRPr i="1" sz="1800">
              <a:solidFill>
                <a:srgbClr val="000000"/>
              </a:solidFill>
              <a:latin typeface="Calibri"/>
              <a:ea typeface="Calibri"/>
              <a:cs typeface="Calibri"/>
              <a:sym typeface="Calibri"/>
            </a:endParaRPr>
          </a:p>
        </p:txBody>
      </p:sp>
      <p:sp>
        <p:nvSpPr>
          <p:cNvPr id="275" name="Google Shape;275;p13"/>
          <p:cNvSpPr/>
          <p:nvPr/>
        </p:nvSpPr>
        <p:spPr>
          <a:xfrm>
            <a:off x="715482" y="2917896"/>
            <a:ext cx="791381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Les combustibles peuvent être utilisés pour la combustion (par exemple, utiliser du pétrole ou du gaz naturel pour le chauffage des locaux) ou la cogénération pour générer de la chaleur utile </a:t>
            </a: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14"/>
          <p:cNvPicPr preferRelativeResize="0"/>
          <p:nvPr/>
        </p:nvPicPr>
        <p:blipFill rotWithShape="1">
          <a:blip r:embed="rId3">
            <a:alphaModFix/>
          </a:blip>
          <a:srcRect b="0" l="0" r="0" t="0"/>
          <a:stretch/>
        </p:blipFill>
        <p:spPr>
          <a:xfrm>
            <a:off x="6563916" y="5158137"/>
            <a:ext cx="2039986" cy="1108376"/>
          </a:xfrm>
          <a:prstGeom prst="rect">
            <a:avLst/>
          </a:prstGeom>
          <a:noFill/>
          <a:ln>
            <a:noFill/>
          </a:ln>
        </p:spPr>
      </p:pic>
      <p:sp>
        <p:nvSpPr>
          <p:cNvPr id="281" name="Google Shape;281;p14"/>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82" name="Google Shape;282;p14">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83" name="Google Shape;283;p14"/>
          <p:cNvSpPr txBox="1"/>
          <p:nvPr/>
        </p:nvSpPr>
        <p:spPr>
          <a:xfrm>
            <a:off x="268224" y="1220585"/>
            <a:ext cx="8777025" cy="34958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 </a:t>
            </a:r>
            <a:endParaRPr sz="5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surface utile intérieure</a:t>
            </a:r>
            <a:r>
              <a:rPr lang="en-US" sz="2000">
                <a:solidFill>
                  <a:schemeClr val="dk1"/>
                </a:solidFill>
                <a:latin typeface="Calibri"/>
                <a:ea typeface="Calibri"/>
                <a:cs typeface="Calibri"/>
                <a:sym typeface="Calibri"/>
              </a:rPr>
              <a:t>, en mètres carrés,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30200" lvl="0" marL="457200" marR="0" rtl="0" algn="l">
              <a:spcBef>
                <a:spcPts val="40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381000" lvl="0" marL="457200" marR="0" rtl="0" algn="l">
              <a:spcBef>
                <a:spcPts val="24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Additionner la consommation thermique finale annuelle de chaque bâtiment à une </a:t>
            </a:r>
            <a:r>
              <a:rPr b="1" lang="en-US" sz="2000">
                <a:solidFill>
                  <a:schemeClr val="dk1"/>
                </a:solidFill>
                <a:latin typeface="Calibri"/>
                <a:ea typeface="Calibri"/>
                <a:cs typeface="Calibri"/>
                <a:sym typeface="Calibri"/>
              </a:rPr>
              <a:t>consommation thermique finale annuelle totale agrégée, </a:t>
            </a:r>
            <a:r>
              <a:rPr lang="en-US" sz="2000">
                <a:solidFill>
                  <a:schemeClr val="dk1"/>
                </a:solidFill>
                <a:latin typeface="Calibri"/>
                <a:ea typeface="Calibri"/>
                <a:cs typeface="Calibri"/>
                <a:sym typeface="Calibri"/>
              </a:rPr>
              <a:t>[kWh</a:t>
            </a:r>
            <a:r>
              <a:rPr baseline="-25000" lang="en-US" sz="2000">
                <a:solidFill>
                  <a:schemeClr val="dk1"/>
                </a:solidFill>
                <a:latin typeface="Calibri"/>
                <a:ea typeface="Calibri"/>
                <a:cs typeface="Calibri"/>
                <a:sym typeface="Calibri"/>
              </a:rPr>
              <a:t>th</a:t>
            </a:r>
            <a:r>
              <a:rPr lang="en-US" sz="2000">
                <a:solidFill>
                  <a:schemeClr val="dk1"/>
                </a:solidFill>
                <a:latin typeface="Calibri"/>
                <a:ea typeface="Calibri"/>
                <a:cs typeface="Calibri"/>
                <a:sym typeface="Calibri"/>
              </a:rPr>
              <a:t>/an]</a:t>
            </a:r>
            <a:endParaRPr/>
          </a:p>
          <a:p>
            <a:pPr indent="-425450" lvl="0" marL="457200" marR="0" rtl="0" algn="l">
              <a:spcBef>
                <a:spcPts val="100"/>
              </a:spcBef>
              <a:spcAft>
                <a:spcPts val="0"/>
              </a:spcAft>
              <a:buClr>
                <a:schemeClr val="dk1"/>
              </a:buClr>
              <a:buSzPts val="500"/>
              <a:buFont typeface="Calibri"/>
              <a:buNone/>
            </a:pPr>
            <a:r>
              <a:t/>
            </a:r>
            <a:endParaRPr sz="5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Additionnez la superficie utile intérieure de chaque bâtiment dans la zone jusqu'à une </a:t>
            </a:r>
            <a:r>
              <a:rPr b="1" lang="en-US" sz="2000">
                <a:solidFill>
                  <a:schemeClr val="dk1"/>
                </a:solidFill>
                <a:latin typeface="Calibri"/>
                <a:ea typeface="Calibri"/>
                <a:cs typeface="Calibri"/>
                <a:sym typeface="Calibri"/>
              </a:rPr>
              <a:t>superficie utile intérieure totale</a:t>
            </a:r>
            <a:r>
              <a:rPr lang="en-US" sz="2000">
                <a:solidFill>
                  <a:schemeClr val="dk1"/>
                </a:solidFill>
                <a:latin typeface="Calibri"/>
                <a:ea typeface="Calibri"/>
                <a:cs typeface="Calibri"/>
                <a:sym typeface="Calibri"/>
              </a:rPr>
              <a:t> agrégée, en mètres carrés [m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t>
            </a:r>
            <a:endParaRPr/>
          </a:p>
          <a:p>
            <a:pPr indent="-425450" lvl="0" marL="457200" marR="0" rtl="0" algn="l">
              <a:spcBef>
                <a:spcPts val="100"/>
              </a:spcBef>
              <a:spcAft>
                <a:spcPts val="0"/>
              </a:spcAft>
              <a:buClr>
                <a:schemeClr val="dk1"/>
              </a:buClr>
              <a:buSzPts val="500"/>
              <a:buFont typeface="Calibri"/>
              <a:buNone/>
            </a:pPr>
            <a:r>
              <a:t/>
            </a:r>
            <a:endParaRPr sz="5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Calculer la valeur de l’indicateur comme suit : </a:t>
            </a:r>
            <a:r>
              <a:rPr b="1" lang="en-US" sz="2000">
                <a:solidFill>
                  <a:schemeClr val="dk1"/>
                </a:solidFill>
                <a:latin typeface="Calibri"/>
                <a:ea typeface="Calibri"/>
                <a:cs typeface="Calibri"/>
                <a:sym typeface="Calibri"/>
              </a:rPr>
              <a:t>consommation thermique totale annuelle totale agrégée </a:t>
            </a:r>
            <a:r>
              <a:rPr lang="en-US" sz="2000">
                <a:solidFill>
                  <a:srgbClr val="76923C"/>
                </a:solidFill>
                <a:latin typeface="Calibri"/>
                <a:ea typeface="Calibri"/>
                <a:cs typeface="Calibri"/>
                <a:sym typeface="Calibri"/>
              </a:rPr>
              <a:t>(étape 3) / </a:t>
            </a:r>
            <a:r>
              <a:rPr b="1" lang="en-US" sz="2000">
                <a:solidFill>
                  <a:schemeClr val="dk1"/>
                </a:solidFill>
                <a:latin typeface="Calibri"/>
                <a:ea typeface="Calibri"/>
                <a:cs typeface="Calibri"/>
                <a:sym typeface="Calibri"/>
              </a:rPr>
              <a:t>surface utile intérieure agrégée </a:t>
            </a:r>
            <a:r>
              <a:rPr lang="en-US" sz="2000">
                <a:solidFill>
                  <a:srgbClr val="76923C"/>
                </a:solidFill>
                <a:latin typeface="Calibri"/>
                <a:ea typeface="Calibri"/>
                <a:cs typeface="Calibri"/>
                <a:sym typeface="Calibri"/>
              </a:rPr>
              <a:t>(étape 4),</a:t>
            </a:r>
            <a:r>
              <a:rPr lang="en-US" sz="2000">
                <a:solidFill>
                  <a:schemeClr val="dk1"/>
                </a:solidFill>
                <a:latin typeface="Calibri"/>
                <a:ea typeface="Calibri"/>
                <a:cs typeface="Calibri"/>
                <a:sym typeface="Calibri"/>
              </a:rPr>
              <a:t> [kWh</a:t>
            </a:r>
            <a:r>
              <a:rPr baseline="-25000" lang="en-US" sz="2000">
                <a:solidFill>
                  <a:schemeClr val="dk1"/>
                </a:solidFill>
                <a:latin typeface="Calibri"/>
                <a:ea typeface="Calibri"/>
                <a:cs typeface="Calibri"/>
                <a:sym typeface="Calibri"/>
              </a:rPr>
              <a:t>th</a:t>
            </a:r>
            <a:r>
              <a:rPr lang="en-US" sz="2000">
                <a:solidFill>
                  <a:schemeClr val="dk1"/>
                </a:solidFill>
                <a:latin typeface="Calibri"/>
                <a:ea typeface="Calibri"/>
                <a:cs typeface="Calibri"/>
                <a:sym typeface="Calibri"/>
              </a:rPr>
              <a:t>/m</a:t>
            </a:r>
            <a:r>
              <a:rPr baseline="30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/an]</a:t>
            </a:r>
            <a:endParaRPr sz="2000">
              <a:solidFill>
                <a:schemeClr val="dk1"/>
              </a:solidFill>
              <a:latin typeface="Calibri"/>
              <a:ea typeface="Calibri"/>
              <a:cs typeface="Calibri"/>
              <a:sym typeface="Calibri"/>
            </a:endParaRPr>
          </a:p>
        </p:txBody>
      </p:sp>
      <p:sp>
        <p:nvSpPr>
          <p:cNvPr id="284" name="Google Shape;284;p14"/>
          <p:cNvSpPr txBox="1"/>
          <p:nvPr/>
        </p:nvSpPr>
        <p:spPr>
          <a:xfrm>
            <a:off x="268224" y="902208"/>
            <a:ext cx="7840606" cy="529777"/>
          </a:xfrm>
          <a:prstGeom prst="rect">
            <a:avLst/>
          </a:prstGeom>
          <a:noFill/>
          <a:ln>
            <a:noFill/>
          </a:ln>
        </p:spPr>
        <p:txBody>
          <a:bodyPr anchorCtr="0" anchor="t" bIns="45700" lIns="91425" spcFirstLastPara="1" rIns="91425" wrap="square" tIns="45700">
            <a:normAutofit fontScale="925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MÉTHODE D'ÉVALUATION - UTILISATION DE DONNÉES ESTIMÉES </a:t>
            </a:r>
            <a:endParaRPr sz="2400">
              <a:solidFill>
                <a:schemeClr val="dk1"/>
              </a:solidFill>
              <a:latin typeface="Calibri"/>
              <a:ea typeface="Calibri"/>
              <a:cs typeface="Calibri"/>
              <a:sym typeface="Calibri"/>
            </a:endParaRPr>
          </a:p>
        </p:txBody>
      </p:sp>
      <p:sp>
        <p:nvSpPr>
          <p:cNvPr id="285" name="Google Shape;285;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b="1" sz="2800" u="sng">
              <a:solidFill>
                <a:srgbClr val="1A965E"/>
              </a:solidFill>
            </a:endParaRPr>
          </a:p>
        </p:txBody>
      </p:sp>
      <p:pic>
        <p:nvPicPr>
          <p:cNvPr id="286" name="Google Shape;286;p14"/>
          <p:cNvPicPr preferRelativeResize="0"/>
          <p:nvPr/>
        </p:nvPicPr>
        <p:blipFill rotWithShape="1">
          <a:blip r:embed="rId6">
            <a:alphaModFix/>
          </a:blip>
          <a:srcRect b="0" l="0" r="0" t="0"/>
          <a:stretch/>
        </p:blipFill>
        <p:spPr>
          <a:xfrm>
            <a:off x="307781" y="2299930"/>
            <a:ext cx="8791194" cy="774259"/>
          </a:xfrm>
          <a:prstGeom prst="rect">
            <a:avLst/>
          </a:prstGeom>
          <a:noFill/>
          <a:ln>
            <a:noFill/>
          </a:ln>
        </p:spPr>
      </p:pic>
      <p:sp>
        <p:nvSpPr>
          <p:cNvPr id="287" name="Google Shape;287;p14"/>
          <p:cNvSpPr/>
          <p:nvPr/>
        </p:nvSpPr>
        <p:spPr>
          <a:xfrm>
            <a:off x="750062" y="2260979"/>
            <a:ext cx="8393938" cy="92333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Données disponibles à partir du certificat de performance énergétique, du rapport d'audit énergétique, du permis de construire/d'utilisation ou d'autres documents d'un bâtiment </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sz="2800"/>
          </a:p>
        </p:txBody>
      </p:sp>
      <p:sp>
        <p:nvSpPr>
          <p:cNvPr id="294" name="Google Shape;294;p1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5" name="Google Shape;295;p15"/>
          <p:cNvSpPr txBox="1"/>
          <p:nvPr/>
        </p:nvSpPr>
        <p:spPr>
          <a:xfrm>
            <a:off x="265112" y="2080035"/>
            <a:ext cx="8326800" cy="238526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1800">
                <a:solidFill>
                  <a:schemeClr val="dk1"/>
                </a:solidFill>
                <a:latin typeface="Calibri"/>
                <a:ea typeface="Calibri"/>
                <a:cs typeface="Calibri"/>
                <a:sym typeface="Calibri"/>
              </a:rPr>
              <a:t>MÉTHODE COMPLEXE </a:t>
            </a:r>
            <a:r>
              <a:rPr lang="en-US" sz="1800">
                <a:solidFill>
                  <a:schemeClr val="dk1"/>
                </a:solidFill>
                <a:latin typeface="Calibri"/>
                <a:ea typeface="Calibri"/>
                <a:cs typeface="Calibri"/>
                <a:sym typeface="Calibri"/>
              </a:rPr>
              <a:t>- Les calculs de l'énergie thermique finale annuelle sont basés sur l'ensemble des normes </a:t>
            </a:r>
            <a:r>
              <a:rPr b="1" lang="en-US" sz="1800">
                <a:solidFill>
                  <a:schemeClr val="dk1"/>
                </a:solidFill>
                <a:latin typeface="Calibri"/>
                <a:ea typeface="Calibri"/>
                <a:cs typeface="Calibri"/>
                <a:sym typeface="Calibri"/>
              </a:rPr>
              <a:t>EN 151316 </a:t>
            </a:r>
            <a:r>
              <a:rPr lang="en-US" sz="1800">
                <a:solidFill>
                  <a:schemeClr val="dk1"/>
                </a:solidFill>
                <a:latin typeface="Calibri"/>
                <a:ea typeface="Calibri"/>
                <a:cs typeface="Calibri"/>
                <a:sym typeface="Calibri"/>
              </a:rPr>
              <a:t>(</a:t>
            </a:r>
            <a:r>
              <a:rPr i="1" lang="en-US" sz="1800">
                <a:solidFill>
                  <a:schemeClr val="dk1"/>
                </a:solidFill>
                <a:latin typeface="Calibri"/>
                <a:ea typeface="Calibri"/>
                <a:cs typeface="Calibri"/>
                <a:sym typeface="Calibri"/>
              </a:rPr>
              <a:t>Systèmes de chauffage dans les bâtiments - Méthode de calcul des besoins en énergie du système et des rendements du système</a:t>
            </a:r>
            <a:r>
              <a:rPr lang="en-US" sz="1800">
                <a:solidFill>
                  <a:schemeClr val="dk1"/>
                </a:solidFill>
                <a:latin typeface="Calibri"/>
                <a:ea typeface="Calibri"/>
                <a:cs typeface="Calibri"/>
                <a:sym typeface="Calibri"/>
              </a:rPr>
              <a:t>) → </a:t>
            </a:r>
            <a:r>
              <a:rPr lang="en-US" sz="1800" u="sng">
                <a:solidFill>
                  <a:schemeClr val="dk1"/>
                </a:solidFill>
                <a:latin typeface="Calibri"/>
                <a:ea typeface="Calibri"/>
                <a:cs typeface="Calibri"/>
                <a:sym typeface="Calibri"/>
              </a:rPr>
              <a:t>il est recommandé d'utiliser un outil logiciel de calcul approprié !</a:t>
            </a:r>
            <a:endParaRPr/>
          </a:p>
          <a:p>
            <a:pPr indent="0" lvl="0" marL="0" marR="0" rtl="0" algn="just">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just">
              <a:spcBef>
                <a:spcPts val="600"/>
              </a:spcBef>
              <a:spcAft>
                <a:spcPts val="0"/>
              </a:spcAft>
              <a:buNone/>
            </a:pPr>
            <a:r>
              <a:rPr b="1" lang="en-US" sz="1800">
                <a:solidFill>
                  <a:schemeClr val="dk1"/>
                </a:solidFill>
                <a:latin typeface="Calibri"/>
                <a:ea typeface="Calibri"/>
                <a:cs typeface="Calibri"/>
                <a:sym typeface="Calibri"/>
              </a:rPr>
              <a:t>MÉTHODE SIMPLIFIÉE </a:t>
            </a:r>
            <a:r>
              <a:rPr lang="en-US" sz="1800">
                <a:solidFill>
                  <a:schemeClr val="dk1"/>
                </a:solidFill>
                <a:latin typeface="Calibri"/>
                <a:ea typeface="Calibri"/>
                <a:cs typeface="Calibri"/>
                <a:sym typeface="Calibri"/>
              </a:rPr>
              <a:t>- les calculs de l'énergie thermique finale annuelle sont basés sur des valeurs d'efficacité supposées pour les principaux sous-systèmes des systèmes de chauffage/eau chaude sanitaire/refroidissement (sous-système de distribution, sous-système de production)</a:t>
            </a:r>
            <a:endParaRPr/>
          </a:p>
        </p:txBody>
      </p:sp>
      <p:sp>
        <p:nvSpPr>
          <p:cNvPr id="296" name="Google Shape;296;p15"/>
          <p:cNvSpPr txBox="1"/>
          <p:nvPr/>
        </p:nvSpPr>
        <p:spPr>
          <a:xfrm rot="993503">
            <a:off x="5668754" y="1103328"/>
            <a:ext cx="1989516" cy="707886"/>
          </a:xfrm>
          <a:prstGeom prst="rect">
            <a:avLst/>
          </a:prstGeom>
          <a:noFill/>
          <a:ln cap="flat" cmpd="sng" w="9525">
            <a:solidFill>
              <a:srgbClr val="66FF33"/>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66FF33"/>
                </a:solidFill>
                <a:latin typeface="Calibri"/>
                <a:ea typeface="Calibri"/>
                <a:cs typeface="Calibri"/>
                <a:sym typeface="Calibri"/>
              </a:rPr>
              <a:t>Outil logiciel approprié requis !</a:t>
            </a:r>
            <a:endParaRPr/>
          </a:p>
        </p:txBody>
      </p:sp>
      <p:pic>
        <p:nvPicPr>
          <p:cNvPr id="297" name="Google Shape;297;p15"/>
          <p:cNvPicPr preferRelativeResize="0"/>
          <p:nvPr/>
        </p:nvPicPr>
        <p:blipFill rotWithShape="1">
          <a:blip r:embed="rId3">
            <a:alphaModFix/>
          </a:blip>
          <a:srcRect b="0" l="0" r="0" t="0"/>
          <a:stretch/>
        </p:blipFill>
        <p:spPr>
          <a:xfrm>
            <a:off x="265112" y="1457271"/>
            <a:ext cx="378512" cy="368806"/>
          </a:xfrm>
          <a:prstGeom prst="rect">
            <a:avLst/>
          </a:prstGeom>
          <a:noFill/>
          <a:ln>
            <a:noFill/>
          </a:ln>
        </p:spPr>
      </p:pic>
      <p:pic>
        <p:nvPicPr>
          <p:cNvPr id="298" name="Google Shape;298;p15">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sz="2800"/>
          </a:p>
        </p:txBody>
      </p:sp>
      <p:sp>
        <p:nvSpPr>
          <p:cNvPr id="305" name="Google Shape;305;p1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06" name="Google Shape;306;p16"/>
          <p:cNvSpPr txBox="1"/>
          <p:nvPr/>
        </p:nvSpPr>
        <p:spPr>
          <a:xfrm>
            <a:off x="-342900" y="762888"/>
            <a:ext cx="9486900" cy="564000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000">
                <a:solidFill>
                  <a:srgbClr val="000000"/>
                </a:solidFill>
                <a:latin typeface="Calibri"/>
                <a:ea typeface="Calibri"/>
                <a:cs typeface="Calibri"/>
                <a:sym typeface="Calibri"/>
              </a:rPr>
              <a:t>	MÉTHODE COMPLEXE - ensemble de normes EN 15316</a:t>
            </a:r>
            <a:r>
              <a:rPr lang="en-US" sz="2000">
                <a:solidFill>
                  <a:srgbClr val="000000"/>
                </a:solidFill>
                <a:latin typeface="Calibri"/>
                <a:ea typeface="Calibri"/>
                <a:cs typeface="Calibri"/>
                <a:sym typeface="Calibri"/>
              </a:rPr>
              <a:t> : </a:t>
            </a:r>
            <a:endParaRPr/>
          </a:p>
          <a:p>
            <a:pPr indent="-342900" lvl="0" marL="900000" marR="0" rtl="0" algn="just">
              <a:spcBef>
                <a:spcPts val="600"/>
              </a:spcBef>
              <a:spcAft>
                <a:spcPts val="0"/>
              </a:spcAft>
              <a:buClr>
                <a:srgbClr val="000000"/>
              </a:buClr>
              <a:buSzPts val="1800"/>
              <a:buFont typeface="Arial"/>
              <a:buChar char="•"/>
            </a:pPr>
            <a:r>
              <a:rPr lang="en-US" sz="1800">
                <a:solidFill>
                  <a:srgbClr val="000000"/>
                </a:solidFill>
                <a:latin typeface="Calibri"/>
                <a:ea typeface="Calibri"/>
                <a:cs typeface="Calibri"/>
                <a:sym typeface="Calibri"/>
              </a:rPr>
              <a:t>EN 15316-</a:t>
            </a:r>
            <a:r>
              <a:rPr b="1" lang="en-US" sz="1800">
                <a:solidFill>
                  <a:srgbClr val="000000"/>
                </a:solidFill>
                <a:latin typeface="Calibri"/>
                <a:ea typeface="Calibri"/>
                <a:cs typeface="Calibri"/>
                <a:sym typeface="Calibri"/>
              </a:rPr>
              <a:t>2-1</a:t>
            </a:r>
            <a:r>
              <a:rPr lang="en-US" sz="1800">
                <a:solidFill>
                  <a:srgbClr val="000000"/>
                </a:solidFill>
                <a:latin typeface="Calibri"/>
                <a:ea typeface="Calibri"/>
                <a:cs typeface="Calibri"/>
                <a:sym typeface="Calibri"/>
              </a:rPr>
              <a:t> Systèmes de chauffage des locaux</a:t>
            </a:r>
            <a:endParaRPr/>
          </a:p>
          <a:p>
            <a:pPr indent="-342900" lvl="0" marL="900000" marR="0" rtl="0" algn="just">
              <a:spcBef>
                <a:spcPts val="300"/>
              </a:spcBef>
              <a:spcAft>
                <a:spcPts val="0"/>
              </a:spcAft>
              <a:buClr>
                <a:srgbClr val="000000"/>
              </a:buClr>
              <a:buSzPts val="1800"/>
              <a:buFont typeface="Arial"/>
              <a:buChar char="•"/>
            </a:pPr>
            <a:r>
              <a:rPr lang="en-US" sz="1800">
                <a:solidFill>
                  <a:srgbClr val="000000"/>
                </a:solidFill>
                <a:latin typeface="Calibri"/>
                <a:ea typeface="Calibri"/>
                <a:cs typeface="Calibri"/>
                <a:sym typeface="Calibri"/>
              </a:rPr>
              <a:t>EN 15316-</a:t>
            </a:r>
            <a:r>
              <a:rPr b="1" lang="en-US" sz="1800">
                <a:solidFill>
                  <a:srgbClr val="000000"/>
                </a:solidFill>
                <a:latin typeface="Calibri"/>
                <a:ea typeface="Calibri"/>
                <a:cs typeface="Calibri"/>
                <a:sym typeface="Calibri"/>
              </a:rPr>
              <a:t>2-3</a:t>
            </a:r>
            <a:r>
              <a:rPr lang="en-US" sz="1800">
                <a:solidFill>
                  <a:srgbClr val="000000"/>
                </a:solidFill>
                <a:latin typeface="Calibri"/>
                <a:ea typeface="Calibri"/>
                <a:cs typeface="Calibri"/>
                <a:sym typeface="Calibri"/>
              </a:rPr>
              <a:t> Systèmes de distribution de chauffage des locaux</a:t>
            </a:r>
            <a:endParaRPr/>
          </a:p>
          <a:p>
            <a:pPr indent="-342900" lvl="0" marL="900000" marR="0" rtl="0" algn="just">
              <a:spcBef>
                <a:spcPts val="300"/>
              </a:spcBef>
              <a:spcAft>
                <a:spcPts val="0"/>
              </a:spcAft>
              <a:buClr>
                <a:srgbClr val="000000"/>
              </a:buClr>
              <a:buSzPts val="1800"/>
              <a:buFont typeface="Arial"/>
              <a:buChar char="•"/>
            </a:pPr>
            <a:r>
              <a:rPr lang="en-US" sz="1800">
                <a:solidFill>
                  <a:srgbClr val="000000"/>
                </a:solidFill>
                <a:latin typeface="Calibri"/>
                <a:ea typeface="Calibri"/>
                <a:cs typeface="Calibri"/>
                <a:sym typeface="Calibri"/>
              </a:rPr>
              <a:t>EN 15316-</a:t>
            </a:r>
            <a:r>
              <a:rPr b="1" lang="en-US" sz="1800">
                <a:solidFill>
                  <a:srgbClr val="000000"/>
                </a:solidFill>
                <a:latin typeface="Calibri"/>
                <a:ea typeface="Calibri"/>
                <a:cs typeface="Calibri"/>
                <a:sym typeface="Calibri"/>
              </a:rPr>
              <a:t>3-1</a:t>
            </a:r>
            <a:r>
              <a:rPr lang="en-US" sz="1800">
                <a:solidFill>
                  <a:srgbClr val="000000"/>
                </a:solidFill>
                <a:latin typeface="Calibri"/>
                <a:ea typeface="Calibri"/>
                <a:cs typeface="Calibri"/>
                <a:sym typeface="Calibri"/>
              </a:rPr>
              <a:t> Systèmes d'eau chaude sanitaire, caractérisation des besoins </a:t>
            </a:r>
            <a:endParaRPr sz="1800">
              <a:solidFill>
                <a:srgbClr val="000000"/>
              </a:solidFill>
              <a:latin typeface="Calibri"/>
              <a:ea typeface="Calibri"/>
              <a:cs typeface="Calibri"/>
              <a:sym typeface="Calibri"/>
            </a:endParaRPr>
          </a:p>
          <a:p>
            <a:pPr indent="-342900" lvl="0" marL="900000" marR="0" rtl="0" algn="just">
              <a:spcBef>
                <a:spcPts val="300"/>
              </a:spcBef>
              <a:spcAft>
                <a:spcPts val="0"/>
              </a:spcAft>
              <a:buClr>
                <a:srgbClr val="000000"/>
              </a:buClr>
              <a:buSzPts val="1800"/>
              <a:buFont typeface="Arial"/>
              <a:buChar char="•"/>
            </a:pPr>
            <a:r>
              <a:rPr lang="en-US" sz="1800">
                <a:solidFill>
                  <a:srgbClr val="000000"/>
                </a:solidFill>
                <a:latin typeface="Calibri"/>
                <a:ea typeface="Calibri"/>
                <a:cs typeface="Calibri"/>
                <a:sym typeface="Calibri"/>
              </a:rPr>
              <a:t>EN 15316-</a:t>
            </a:r>
            <a:r>
              <a:rPr b="1" lang="en-US" sz="1800">
                <a:solidFill>
                  <a:srgbClr val="000000"/>
                </a:solidFill>
                <a:latin typeface="Calibri"/>
                <a:ea typeface="Calibri"/>
                <a:cs typeface="Calibri"/>
                <a:sym typeface="Calibri"/>
              </a:rPr>
              <a:t>3-2</a:t>
            </a:r>
            <a:r>
              <a:rPr lang="en-US" sz="1800">
                <a:solidFill>
                  <a:srgbClr val="000000"/>
                </a:solidFill>
                <a:latin typeface="Calibri"/>
                <a:ea typeface="Calibri"/>
                <a:cs typeface="Calibri"/>
                <a:sym typeface="Calibri"/>
              </a:rPr>
              <a:t> Systèmes d'eau chaude sanitaire, distribution</a:t>
            </a:r>
            <a:endParaRPr/>
          </a:p>
          <a:p>
            <a:pPr indent="-342900" lvl="0" marL="900000" marR="0" rtl="0" algn="just">
              <a:spcBef>
                <a:spcPts val="300"/>
              </a:spcBef>
              <a:spcAft>
                <a:spcPts val="0"/>
              </a:spcAft>
              <a:buClr>
                <a:srgbClr val="000000"/>
              </a:buClr>
              <a:buSzPts val="1800"/>
              <a:buFont typeface="Arial"/>
              <a:buChar char="•"/>
            </a:pPr>
            <a:r>
              <a:rPr lang="en-US" sz="1800">
                <a:solidFill>
                  <a:srgbClr val="000000"/>
                </a:solidFill>
                <a:latin typeface="Calibri"/>
                <a:ea typeface="Calibri"/>
                <a:cs typeface="Calibri"/>
                <a:sym typeface="Calibri"/>
              </a:rPr>
              <a:t>EN 15316-</a:t>
            </a:r>
            <a:r>
              <a:rPr b="1" lang="en-US" sz="1800">
                <a:solidFill>
                  <a:srgbClr val="000000"/>
                </a:solidFill>
                <a:latin typeface="Calibri"/>
                <a:ea typeface="Calibri"/>
                <a:cs typeface="Calibri"/>
                <a:sym typeface="Calibri"/>
              </a:rPr>
              <a:t>3-3</a:t>
            </a:r>
            <a:r>
              <a:rPr lang="en-US" sz="1800">
                <a:solidFill>
                  <a:srgbClr val="000000"/>
                </a:solidFill>
                <a:latin typeface="Calibri"/>
                <a:ea typeface="Calibri"/>
                <a:cs typeface="Calibri"/>
                <a:sym typeface="Calibri"/>
              </a:rPr>
              <a:t> Systèmes d'eau chaude sanitaire, production</a:t>
            </a:r>
            <a:endParaRPr sz="1800">
              <a:solidFill>
                <a:schemeClr val="dk1"/>
              </a:solidFill>
              <a:latin typeface="Calibri"/>
              <a:ea typeface="Calibri"/>
              <a:cs typeface="Calibri"/>
              <a:sym typeface="Calibri"/>
            </a:endParaRPr>
          </a:p>
          <a:p>
            <a:pPr indent="-342900" lvl="0" marL="900000" marR="0" rtl="0" algn="just">
              <a:spcBef>
                <a:spcPts val="3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EN 15316-</a:t>
            </a:r>
            <a:r>
              <a:rPr b="1" lang="en-US" sz="1800">
                <a:solidFill>
                  <a:schemeClr val="dk1"/>
                </a:solidFill>
                <a:latin typeface="Calibri"/>
                <a:ea typeface="Calibri"/>
                <a:cs typeface="Calibri"/>
                <a:sym typeface="Calibri"/>
              </a:rPr>
              <a:t>4-1</a:t>
            </a:r>
            <a:r>
              <a:rPr lang="en-US" sz="1800">
                <a:solidFill>
                  <a:schemeClr val="dk1"/>
                </a:solidFill>
                <a:latin typeface="Calibri"/>
                <a:ea typeface="Calibri"/>
                <a:cs typeface="Calibri"/>
                <a:sym typeface="Calibri"/>
              </a:rPr>
              <a:t> Systèmes de production de chauffage des locaux, de combustion (chaudières)</a:t>
            </a:r>
            <a:endParaRPr/>
          </a:p>
          <a:p>
            <a:pPr indent="-342900" lvl="0" marL="900000" marR="0" rtl="0" algn="just">
              <a:spcBef>
                <a:spcPts val="3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EN 15316-</a:t>
            </a:r>
            <a:r>
              <a:rPr b="1" lang="en-US" sz="1800">
                <a:solidFill>
                  <a:schemeClr val="dk1"/>
                </a:solidFill>
                <a:latin typeface="Calibri"/>
                <a:ea typeface="Calibri"/>
                <a:cs typeface="Calibri"/>
                <a:sym typeface="Calibri"/>
              </a:rPr>
              <a:t>4-2</a:t>
            </a:r>
            <a:r>
              <a:rPr lang="en-US" sz="1800">
                <a:solidFill>
                  <a:schemeClr val="dk1"/>
                </a:solidFill>
                <a:latin typeface="Calibri"/>
                <a:ea typeface="Calibri"/>
                <a:cs typeface="Calibri"/>
                <a:sym typeface="Calibri"/>
              </a:rPr>
              <a:t> Systèmes de génération de chauffage des locaux, de pompes à chaleur </a:t>
            </a:r>
            <a:endParaRPr/>
          </a:p>
          <a:p>
            <a:pPr indent="-342900" lvl="0" marL="900000" marR="0" rtl="0" algn="just">
              <a:spcBef>
                <a:spcPts val="3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EN 15316-</a:t>
            </a:r>
            <a:r>
              <a:rPr b="1" lang="en-US" sz="1800">
                <a:solidFill>
                  <a:schemeClr val="dk1"/>
                </a:solidFill>
                <a:latin typeface="Calibri"/>
                <a:ea typeface="Calibri"/>
                <a:cs typeface="Calibri"/>
                <a:sym typeface="Calibri"/>
              </a:rPr>
              <a:t>4-3</a:t>
            </a:r>
            <a:r>
              <a:rPr lang="en-US" sz="1800">
                <a:solidFill>
                  <a:schemeClr val="dk1"/>
                </a:solidFill>
                <a:latin typeface="Calibri"/>
                <a:ea typeface="Calibri"/>
                <a:cs typeface="Calibri"/>
                <a:sym typeface="Calibri"/>
              </a:rPr>
              <a:t> Systèmes de génération de chauffage des locaux, systèmes solaires thermiques</a:t>
            </a:r>
            <a:endParaRPr/>
          </a:p>
          <a:p>
            <a:pPr indent="-342900" lvl="0" marL="900000" marR="0" rtl="0" algn="just">
              <a:spcBef>
                <a:spcPts val="3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EN 15316-</a:t>
            </a:r>
            <a:r>
              <a:rPr b="1" lang="en-US" sz="1800">
                <a:solidFill>
                  <a:schemeClr val="dk1"/>
                </a:solidFill>
                <a:latin typeface="Calibri"/>
                <a:ea typeface="Calibri"/>
                <a:cs typeface="Calibri"/>
                <a:sym typeface="Calibri"/>
              </a:rPr>
              <a:t>4-4</a:t>
            </a:r>
            <a:r>
              <a:rPr lang="en-US" sz="1800">
                <a:solidFill>
                  <a:schemeClr val="dk1"/>
                </a:solidFill>
                <a:latin typeface="Calibri"/>
                <a:ea typeface="Calibri"/>
                <a:cs typeface="Calibri"/>
                <a:sym typeface="Calibri"/>
              </a:rPr>
              <a:t> Systèmes de production de chauffage des locaux, systèmes de cogénération intégrés aux bâtiments</a:t>
            </a:r>
            <a:endParaRPr/>
          </a:p>
          <a:p>
            <a:pPr indent="-342900" lvl="0" marL="900000" marR="0" rtl="0" algn="just">
              <a:spcBef>
                <a:spcPts val="3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EN 15316-</a:t>
            </a:r>
            <a:r>
              <a:rPr b="1" lang="en-US" sz="1800">
                <a:solidFill>
                  <a:schemeClr val="dk1"/>
                </a:solidFill>
                <a:latin typeface="Calibri"/>
                <a:ea typeface="Calibri"/>
                <a:cs typeface="Calibri"/>
                <a:sym typeface="Calibri"/>
              </a:rPr>
              <a:t>4-5</a:t>
            </a:r>
            <a:r>
              <a:rPr lang="en-US" sz="1800">
                <a:solidFill>
                  <a:schemeClr val="dk1"/>
                </a:solidFill>
                <a:latin typeface="Calibri"/>
                <a:ea typeface="Calibri"/>
                <a:cs typeface="Calibri"/>
                <a:sym typeface="Calibri"/>
              </a:rPr>
              <a:t> Systèmes de production de chauffage des locaux, performances et qualité du chauffage urbain et des systèmes à grand volume</a:t>
            </a:r>
            <a:endParaRPr/>
          </a:p>
          <a:p>
            <a:pPr indent="-342900" lvl="0" marL="900000" marR="0" rtl="0" algn="just">
              <a:spcBef>
                <a:spcPts val="3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EN 15316-</a:t>
            </a:r>
            <a:r>
              <a:rPr b="1" lang="en-US" sz="1800">
                <a:solidFill>
                  <a:schemeClr val="dk1"/>
                </a:solidFill>
                <a:latin typeface="Calibri"/>
                <a:ea typeface="Calibri"/>
                <a:cs typeface="Calibri"/>
                <a:sym typeface="Calibri"/>
              </a:rPr>
              <a:t>4-7</a:t>
            </a:r>
            <a:r>
              <a:rPr lang="en-US" sz="1800">
                <a:solidFill>
                  <a:schemeClr val="dk1"/>
                </a:solidFill>
                <a:latin typeface="Calibri"/>
                <a:ea typeface="Calibri"/>
                <a:cs typeface="Calibri"/>
                <a:sym typeface="Calibri"/>
              </a:rPr>
              <a:t> Systèmes de production de chauffage des locaux, systèmes de combustion de la biomasse</a:t>
            </a:r>
            <a:endParaRPr/>
          </a:p>
          <a:p>
            <a:pPr indent="0" lvl="0" marL="0" marR="0" rtl="0" algn="l">
              <a:spcBef>
                <a:spcPts val="300"/>
              </a:spcBef>
              <a:spcAft>
                <a:spcPts val="0"/>
              </a:spcAft>
              <a:buNone/>
            </a:pPr>
            <a:r>
              <a:rPr lang="en-US" sz="2000">
                <a:solidFill>
                  <a:schemeClr val="dk1"/>
                </a:solidFill>
                <a:latin typeface="Calibri"/>
                <a:ea typeface="Calibri"/>
                <a:cs typeface="Calibri"/>
                <a:sym typeface="Calibri"/>
              </a:rPr>
              <a:t> </a:t>
            </a:r>
            <a:endParaRPr/>
          </a:p>
        </p:txBody>
      </p:sp>
      <p:sp>
        <p:nvSpPr>
          <p:cNvPr id="307" name="Google Shape;307;p16"/>
          <p:cNvSpPr txBox="1"/>
          <p:nvPr/>
        </p:nvSpPr>
        <p:spPr>
          <a:xfrm rot="993503">
            <a:off x="6694527" y="1187362"/>
            <a:ext cx="1989516" cy="707886"/>
          </a:xfrm>
          <a:prstGeom prst="rect">
            <a:avLst/>
          </a:prstGeom>
          <a:noFill/>
          <a:ln cap="flat" cmpd="sng" w="9525">
            <a:solidFill>
              <a:srgbClr val="66FF33"/>
            </a:solidFill>
            <a:prstDash val="dash"/>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66FF33"/>
                </a:solidFill>
                <a:latin typeface="Calibri"/>
                <a:ea typeface="Calibri"/>
                <a:cs typeface="Calibri"/>
                <a:sym typeface="Calibri"/>
              </a:rPr>
              <a:t>Outil logiciel approprié requis !</a:t>
            </a:r>
            <a:endParaRPr/>
          </a:p>
        </p:txBody>
      </p:sp>
      <p:pic>
        <p:nvPicPr>
          <p:cNvPr id="308" name="Google Shape;308;p1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1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sz="2800"/>
          </a:p>
        </p:txBody>
      </p:sp>
      <p:sp>
        <p:nvSpPr>
          <p:cNvPr id="315" name="Google Shape;315;p1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chemeClr val="lt1"/>
              </a:buClr>
              <a:buSzPts val="1200"/>
              <a:buFont typeface="Calibri"/>
              <a:buNone/>
            </a:pPr>
            <a:fld id="{00000000-1234-1234-1234-123412341234}" type="slidenum">
              <a:rPr b="0" i="0" lang="en-US" sz="1200" u="none" cap="none" strike="noStrike">
                <a:solidFill>
                  <a:schemeClr val="lt1"/>
                </a:solidFill>
                <a:latin typeface="Calibri"/>
                <a:ea typeface="Calibri"/>
                <a:cs typeface="Calibri"/>
                <a:sym typeface="Calibri"/>
              </a:rPr>
              <a:t>‹#›</a:t>
            </a:fld>
            <a:endParaRPr b="0" i="0" sz="1200" u="none" cap="none" strike="noStrike">
              <a:solidFill>
                <a:schemeClr val="lt1"/>
              </a:solidFill>
              <a:latin typeface="Calibri"/>
              <a:ea typeface="Calibri"/>
              <a:cs typeface="Calibri"/>
              <a:sym typeface="Calibri"/>
            </a:endParaRPr>
          </a:p>
        </p:txBody>
      </p:sp>
      <p:sp>
        <p:nvSpPr>
          <p:cNvPr id="316" name="Google Shape;316;p17"/>
          <p:cNvSpPr txBox="1"/>
          <p:nvPr/>
        </p:nvSpPr>
        <p:spPr>
          <a:xfrm>
            <a:off x="372526" y="724788"/>
            <a:ext cx="8501310" cy="400110"/>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Calibri"/>
              <a:buNone/>
            </a:pPr>
            <a:r>
              <a:rPr b="1" i="0" lang="en-US" sz="2000" u="none" cap="none" strike="noStrike">
                <a:solidFill>
                  <a:srgbClr val="000000"/>
                </a:solidFill>
                <a:latin typeface="Calibri"/>
                <a:ea typeface="Calibri"/>
                <a:cs typeface="Calibri"/>
                <a:sym typeface="Calibri"/>
              </a:rPr>
              <a:t>MÉTHODE SIMPLIFIÉE - ensemble de normes EN 15316 </a:t>
            </a:r>
            <a:r>
              <a:rPr b="0" i="0" lang="en-US" sz="2000" u="none" cap="none" strike="noStrike">
                <a:solidFill>
                  <a:srgbClr val="000000"/>
                </a:solidFill>
                <a:latin typeface="Calibri"/>
                <a:ea typeface="Calibri"/>
                <a:cs typeface="Calibri"/>
                <a:sym typeface="Calibri"/>
              </a:rPr>
              <a:t>:  </a:t>
            </a:r>
            <a:endParaRPr/>
          </a:p>
        </p:txBody>
      </p:sp>
      <p:grpSp>
        <p:nvGrpSpPr>
          <p:cNvPr id="317" name="Google Shape;317;p17"/>
          <p:cNvGrpSpPr/>
          <p:nvPr/>
        </p:nvGrpSpPr>
        <p:grpSpPr>
          <a:xfrm>
            <a:off x="535368" y="1262329"/>
            <a:ext cx="4087813" cy="2809875"/>
            <a:chOff x="260" y="1207"/>
            <a:chExt cx="2575" cy="1770"/>
          </a:xfrm>
        </p:grpSpPr>
        <p:pic>
          <p:nvPicPr>
            <p:cNvPr descr="EN 15316-4-1-Podsustavi termotehnickog sustava grijanja-1-v01" id="318" name="Google Shape;318;p17"/>
            <p:cNvPicPr preferRelativeResize="0"/>
            <p:nvPr/>
          </p:nvPicPr>
          <p:blipFill rotWithShape="1">
            <a:blip r:embed="rId3">
              <a:alphaModFix/>
            </a:blip>
            <a:srcRect b="0" l="0" r="0" t="0"/>
            <a:stretch/>
          </p:blipFill>
          <p:spPr>
            <a:xfrm>
              <a:off x="260" y="1207"/>
              <a:ext cx="2575" cy="1770"/>
            </a:xfrm>
            <a:prstGeom prst="rect">
              <a:avLst/>
            </a:prstGeom>
            <a:noFill/>
            <a:ln>
              <a:noFill/>
            </a:ln>
          </p:spPr>
        </p:pic>
        <p:sp>
          <p:nvSpPr>
            <p:cNvPr id="319" name="Google Shape;319;p17"/>
            <p:cNvSpPr/>
            <p:nvPr/>
          </p:nvSpPr>
          <p:spPr>
            <a:xfrm>
              <a:off x="522" y="1842"/>
              <a:ext cx="317" cy="272"/>
            </a:xfrm>
            <a:prstGeom prst="star16">
              <a:avLst>
                <a:gd fmla="val 37500" name="adj"/>
              </a:avLst>
            </a:prstGeom>
            <a:solidFill>
              <a:srgbClr val="FFFFCC"/>
            </a:solidFill>
            <a:ln cap="flat" cmpd="sng" w="9525">
              <a:solidFill>
                <a:srgbClr val="00FF00"/>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spcBef>
                  <a:spcPts val="0"/>
                </a:spcBef>
                <a:spcAft>
                  <a:spcPts val="0"/>
                </a:spcAft>
                <a:buClr>
                  <a:srgbClr val="000000"/>
                </a:buClr>
                <a:buSzPts val="1800"/>
                <a:buFont typeface="Arial"/>
                <a:buNone/>
              </a:pPr>
              <a:r>
                <a:rPr b="1" lang="en-US" sz="1800">
                  <a:solidFill>
                    <a:srgbClr val="000000"/>
                  </a:solidFill>
                  <a:latin typeface="Arial Narrow"/>
                  <a:ea typeface="Arial Narrow"/>
                  <a:cs typeface="Arial Narrow"/>
                  <a:sym typeface="Arial Narrow"/>
                </a:rPr>
                <a:t>1</a:t>
              </a:r>
              <a:endParaRPr/>
            </a:p>
          </p:txBody>
        </p:sp>
        <p:sp>
          <p:nvSpPr>
            <p:cNvPr id="320" name="Google Shape;320;p17"/>
            <p:cNvSpPr/>
            <p:nvPr/>
          </p:nvSpPr>
          <p:spPr>
            <a:xfrm>
              <a:off x="1338" y="2069"/>
              <a:ext cx="317" cy="272"/>
            </a:xfrm>
            <a:prstGeom prst="star16">
              <a:avLst>
                <a:gd fmla="val 37500" name="adj"/>
              </a:avLst>
            </a:prstGeom>
            <a:solidFill>
              <a:srgbClr val="FFFFCC"/>
            </a:solidFill>
            <a:ln cap="flat" cmpd="sng" w="9525">
              <a:solidFill>
                <a:srgbClr val="00FF00"/>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spcBef>
                  <a:spcPts val="0"/>
                </a:spcBef>
                <a:spcAft>
                  <a:spcPts val="0"/>
                </a:spcAft>
                <a:buClr>
                  <a:srgbClr val="000000"/>
                </a:buClr>
                <a:buSzPts val="1800"/>
                <a:buFont typeface="Arial"/>
                <a:buNone/>
              </a:pPr>
              <a:r>
                <a:rPr b="1" lang="en-US" sz="1800">
                  <a:solidFill>
                    <a:srgbClr val="000000"/>
                  </a:solidFill>
                  <a:latin typeface="Arial Narrow"/>
                  <a:ea typeface="Arial Narrow"/>
                  <a:cs typeface="Arial Narrow"/>
                  <a:sym typeface="Arial Narrow"/>
                </a:rPr>
                <a:t>2</a:t>
              </a:r>
              <a:endParaRPr/>
            </a:p>
          </p:txBody>
        </p:sp>
        <p:sp>
          <p:nvSpPr>
            <p:cNvPr id="321" name="Google Shape;321;p17"/>
            <p:cNvSpPr/>
            <p:nvPr/>
          </p:nvSpPr>
          <p:spPr>
            <a:xfrm>
              <a:off x="2472" y="2069"/>
              <a:ext cx="317" cy="272"/>
            </a:xfrm>
            <a:prstGeom prst="star16">
              <a:avLst>
                <a:gd fmla="val 37500" name="adj"/>
              </a:avLst>
            </a:prstGeom>
            <a:solidFill>
              <a:srgbClr val="FFFFCC"/>
            </a:solidFill>
            <a:ln cap="flat" cmpd="sng" w="9525">
              <a:solidFill>
                <a:srgbClr val="00FF00"/>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spcBef>
                  <a:spcPts val="0"/>
                </a:spcBef>
                <a:spcAft>
                  <a:spcPts val="0"/>
                </a:spcAft>
                <a:buClr>
                  <a:srgbClr val="000000"/>
                </a:buClr>
                <a:buSzPts val="1800"/>
                <a:buFont typeface="Arial"/>
                <a:buNone/>
              </a:pPr>
              <a:r>
                <a:rPr b="1" lang="en-US" sz="1800">
                  <a:solidFill>
                    <a:srgbClr val="000000"/>
                  </a:solidFill>
                  <a:latin typeface="Arial Narrow"/>
                  <a:ea typeface="Arial Narrow"/>
                  <a:cs typeface="Arial Narrow"/>
                  <a:sym typeface="Arial Narrow"/>
                </a:rPr>
                <a:t>3</a:t>
              </a:r>
              <a:endParaRPr/>
            </a:p>
          </p:txBody>
        </p:sp>
      </p:grpSp>
      <p:sp>
        <p:nvSpPr>
          <p:cNvPr id="322" name="Google Shape;322;p17"/>
          <p:cNvSpPr txBox="1"/>
          <p:nvPr/>
        </p:nvSpPr>
        <p:spPr>
          <a:xfrm>
            <a:off x="5168900" y="3319925"/>
            <a:ext cx="3975100" cy="1077218"/>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rgbClr val="4D4D4D"/>
              </a:buClr>
              <a:buSzPts val="1600"/>
              <a:buFont typeface="Arial"/>
              <a:buAutoNum type="arabicPlain"/>
            </a:pPr>
            <a:r>
              <a:rPr lang="en-US" sz="1600">
                <a:solidFill>
                  <a:srgbClr val="4D4D4D"/>
                </a:solidFill>
                <a:latin typeface="Arial Narrow"/>
                <a:ea typeface="Arial Narrow"/>
                <a:cs typeface="Arial Narrow"/>
                <a:sym typeface="Arial Narrow"/>
              </a:rPr>
              <a:t>SOUS-SYSTÈME DE GÉNÉRATION DE →</a:t>
            </a:r>
            <a:endParaRPr sz="1400">
              <a:solidFill>
                <a:srgbClr val="4D4D4D"/>
              </a:solidFill>
              <a:latin typeface="Arial Narrow"/>
              <a:ea typeface="Arial Narrow"/>
              <a:cs typeface="Arial Narrow"/>
              <a:sym typeface="Arial Narrow"/>
            </a:endParaRPr>
          </a:p>
          <a:p>
            <a:pPr indent="-342900" lvl="0" marL="342900" marR="0" rtl="0" algn="l">
              <a:spcBef>
                <a:spcPts val="800"/>
              </a:spcBef>
              <a:spcAft>
                <a:spcPts val="0"/>
              </a:spcAft>
              <a:buClr>
                <a:srgbClr val="4D4D4D"/>
              </a:buClr>
              <a:buSzPts val="1600"/>
              <a:buFont typeface="Arial"/>
              <a:buAutoNum type="arabicPlain"/>
            </a:pPr>
            <a:r>
              <a:rPr lang="en-US" sz="1600">
                <a:solidFill>
                  <a:srgbClr val="4D4D4D"/>
                </a:solidFill>
                <a:latin typeface="Arial Narrow"/>
                <a:ea typeface="Arial Narrow"/>
                <a:cs typeface="Arial Narrow"/>
                <a:sym typeface="Arial Narrow"/>
              </a:rPr>
              <a:t>SOUS-SYSTÈME DE DISTRIBUTION DE →</a:t>
            </a:r>
            <a:endParaRPr/>
          </a:p>
          <a:p>
            <a:pPr indent="-342900" lvl="0" marL="342900" marR="0" rtl="0" algn="l">
              <a:spcBef>
                <a:spcPts val="800"/>
              </a:spcBef>
              <a:spcAft>
                <a:spcPts val="0"/>
              </a:spcAft>
              <a:buClr>
                <a:srgbClr val="4D4D4D"/>
              </a:buClr>
              <a:buSzPts val="1600"/>
              <a:buFont typeface="Arial"/>
              <a:buAutoNum type="arabicPlain"/>
            </a:pPr>
            <a:r>
              <a:rPr lang="en-US" sz="1600">
                <a:solidFill>
                  <a:srgbClr val="4D4D4D"/>
                </a:solidFill>
                <a:latin typeface="Arial Narrow"/>
                <a:ea typeface="Arial Narrow"/>
                <a:cs typeface="Arial Narrow"/>
                <a:sym typeface="Arial Narrow"/>
              </a:rPr>
              <a:t>SOUS-SYSTÈME ÉMISSIONS →	</a:t>
            </a:r>
            <a:endParaRPr sz="1400">
              <a:solidFill>
                <a:srgbClr val="4D4D4D"/>
              </a:solidFill>
              <a:latin typeface="Arial Narrow"/>
              <a:ea typeface="Arial Narrow"/>
              <a:cs typeface="Arial Narrow"/>
              <a:sym typeface="Arial Narrow"/>
            </a:endParaRPr>
          </a:p>
        </p:txBody>
      </p:sp>
      <p:sp>
        <p:nvSpPr>
          <p:cNvPr id="323" name="Google Shape;323;p17"/>
          <p:cNvSpPr/>
          <p:nvPr/>
        </p:nvSpPr>
        <p:spPr>
          <a:xfrm>
            <a:off x="4941536" y="3316637"/>
            <a:ext cx="503238" cy="431800"/>
          </a:xfrm>
          <a:prstGeom prst="star16">
            <a:avLst>
              <a:gd fmla="val 37500" name="adj"/>
            </a:avLst>
          </a:prstGeom>
          <a:solidFill>
            <a:srgbClr val="FFFFCC"/>
          </a:solidFill>
          <a:ln cap="flat" cmpd="sng" w="9525">
            <a:solidFill>
              <a:srgbClr val="00FF00"/>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spcBef>
                <a:spcPts val="0"/>
              </a:spcBef>
              <a:spcAft>
                <a:spcPts val="0"/>
              </a:spcAft>
              <a:buClr>
                <a:srgbClr val="000000"/>
              </a:buClr>
              <a:buSzPts val="1800"/>
              <a:buFont typeface="Arial"/>
              <a:buNone/>
            </a:pPr>
            <a:r>
              <a:rPr b="1" lang="en-US" sz="1800">
                <a:solidFill>
                  <a:srgbClr val="000000"/>
                </a:solidFill>
                <a:latin typeface="Arial Narrow"/>
                <a:ea typeface="Arial Narrow"/>
                <a:cs typeface="Arial Narrow"/>
                <a:sym typeface="Arial Narrow"/>
              </a:rPr>
              <a:t>1</a:t>
            </a:r>
            <a:endParaRPr/>
          </a:p>
        </p:txBody>
      </p:sp>
      <p:sp>
        <p:nvSpPr>
          <p:cNvPr id="324" name="Google Shape;324;p17"/>
          <p:cNvSpPr/>
          <p:nvPr/>
        </p:nvSpPr>
        <p:spPr>
          <a:xfrm>
            <a:off x="4938073" y="3667763"/>
            <a:ext cx="503238" cy="431800"/>
          </a:xfrm>
          <a:prstGeom prst="star16">
            <a:avLst>
              <a:gd fmla="val 37500" name="adj"/>
            </a:avLst>
          </a:prstGeom>
          <a:solidFill>
            <a:srgbClr val="FFFFCC"/>
          </a:solidFill>
          <a:ln cap="flat" cmpd="sng" w="9525">
            <a:solidFill>
              <a:srgbClr val="00FF00"/>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spcBef>
                <a:spcPts val="0"/>
              </a:spcBef>
              <a:spcAft>
                <a:spcPts val="0"/>
              </a:spcAft>
              <a:buClr>
                <a:srgbClr val="000000"/>
              </a:buClr>
              <a:buSzPts val="1800"/>
              <a:buFont typeface="Arial"/>
              <a:buNone/>
            </a:pPr>
            <a:r>
              <a:rPr b="1" lang="en-US" sz="1800">
                <a:solidFill>
                  <a:srgbClr val="000000"/>
                </a:solidFill>
                <a:latin typeface="Arial Narrow"/>
                <a:ea typeface="Arial Narrow"/>
                <a:cs typeface="Arial Narrow"/>
                <a:sym typeface="Arial Narrow"/>
              </a:rPr>
              <a:t>2</a:t>
            </a:r>
            <a:endParaRPr/>
          </a:p>
        </p:txBody>
      </p:sp>
      <p:sp>
        <p:nvSpPr>
          <p:cNvPr id="325" name="Google Shape;325;p17"/>
          <p:cNvSpPr/>
          <p:nvPr/>
        </p:nvSpPr>
        <p:spPr>
          <a:xfrm>
            <a:off x="4954236" y="4037362"/>
            <a:ext cx="503238" cy="431800"/>
          </a:xfrm>
          <a:prstGeom prst="star16">
            <a:avLst>
              <a:gd fmla="val 37500" name="adj"/>
            </a:avLst>
          </a:prstGeom>
          <a:solidFill>
            <a:srgbClr val="FFFFCC"/>
          </a:solidFill>
          <a:ln cap="flat" cmpd="sng" w="9525">
            <a:solidFill>
              <a:srgbClr val="00FF00"/>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spcBef>
                <a:spcPts val="0"/>
              </a:spcBef>
              <a:spcAft>
                <a:spcPts val="0"/>
              </a:spcAft>
              <a:buClr>
                <a:srgbClr val="000000"/>
              </a:buClr>
              <a:buSzPts val="1800"/>
              <a:buFont typeface="Arial"/>
              <a:buNone/>
            </a:pPr>
            <a:r>
              <a:rPr b="1" lang="en-US" sz="1800">
                <a:solidFill>
                  <a:srgbClr val="000000"/>
                </a:solidFill>
                <a:latin typeface="Arial Narrow"/>
                <a:ea typeface="Arial Narrow"/>
                <a:cs typeface="Arial Narrow"/>
                <a:sym typeface="Arial Narrow"/>
              </a:rPr>
              <a:t>3</a:t>
            </a:r>
            <a:endParaRPr/>
          </a:p>
        </p:txBody>
      </p:sp>
      <p:sp>
        <p:nvSpPr>
          <p:cNvPr id="326" name="Google Shape;326;p17"/>
          <p:cNvSpPr/>
          <p:nvPr/>
        </p:nvSpPr>
        <p:spPr>
          <a:xfrm>
            <a:off x="162070" y="4067353"/>
            <a:ext cx="4587730" cy="523220"/>
          </a:xfrm>
          <a:prstGeom prst="rect">
            <a:avLst/>
          </a:prstGeom>
          <a:solidFill>
            <a:srgbClr val="FFFF99"/>
          </a:solidFill>
          <a:ln cap="flat" cmpd="sng" w="9525">
            <a:solidFill>
              <a:srgbClr val="A5002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800">
                <a:solidFill>
                  <a:srgbClr val="4D4D4D"/>
                </a:solidFill>
                <a:latin typeface="Arial Narrow"/>
                <a:ea typeface="Arial Narrow"/>
                <a:cs typeface="Arial Narrow"/>
                <a:sym typeface="Arial Narrow"/>
              </a:rPr>
              <a:t>ηchaudière</a:t>
            </a:r>
            <a:r>
              <a:rPr lang="en-US" sz="2800">
                <a:solidFill>
                  <a:srgbClr val="4D4D4D"/>
                </a:solidFill>
                <a:latin typeface="Arial Narrow"/>
                <a:ea typeface="Arial Narrow"/>
                <a:cs typeface="Arial Narrow"/>
                <a:sym typeface="Arial Narrow"/>
              </a:rPr>
              <a:t> ⋅</a:t>
            </a:r>
            <a:r>
              <a:rPr b="1" i="1" lang="en-US" sz="2800">
                <a:solidFill>
                  <a:srgbClr val="4D4D4D"/>
                </a:solidFill>
                <a:latin typeface="Arial Narrow"/>
                <a:ea typeface="Arial Narrow"/>
                <a:cs typeface="Arial Narrow"/>
                <a:sym typeface="Arial Narrow"/>
              </a:rPr>
              <a:t> η</a:t>
            </a:r>
            <a:r>
              <a:rPr b="1" baseline="-25000" i="1" lang="en-US" sz="2800">
                <a:solidFill>
                  <a:srgbClr val="4D4D4D"/>
                </a:solidFill>
                <a:latin typeface="Arial Narrow"/>
                <a:ea typeface="Arial Narrow"/>
                <a:cs typeface="Arial Narrow"/>
                <a:sym typeface="Arial Narrow"/>
              </a:rPr>
              <a:t>dis</a:t>
            </a:r>
            <a:r>
              <a:rPr lang="en-US" sz="2800">
                <a:solidFill>
                  <a:srgbClr val="4D4D4D"/>
                </a:solidFill>
                <a:latin typeface="Arial Narrow"/>
                <a:ea typeface="Arial Narrow"/>
                <a:cs typeface="Arial Narrow"/>
                <a:sym typeface="Arial Narrow"/>
              </a:rPr>
              <a:t> ⋅</a:t>
            </a:r>
            <a:r>
              <a:rPr b="1" i="1" lang="en-US" sz="2800">
                <a:solidFill>
                  <a:srgbClr val="4D4D4D"/>
                </a:solidFill>
                <a:latin typeface="Arial Narrow"/>
                <a:ea typeface="Arial Narrow"/>
                <a:cs typeface="Arial Narrow"/>
                <a:sym typeface="Arial Narrow"/>
              </a:rPr>
              <a:t> η</a:t>
            </a:r>
            <a:r>
              <a:rPr b="1" baseline="-25000" lang="en-US" sz="2800">
                <a:solidFill>
                  <a:srgbClr val="4D4D4D"/>
                </a:solidFill>
                <a:latin typeface="Arial Narrow"/>
                <a:ea typeface="Arial Narrow"/>
                <a:cs typeface="Arial Narrow"/>
                <a:sym typeface="Arial Narrow"/>
              </a:rPr>
              <a:t>reg</a:t>
            </a:r>
            <a:r>
              <a:rPr lang="en-US" sz="2800">
                <a:solidFill>
                  <a:srgbClr val="4D4D4D"/>
                </a:solidFill>
                <a:latin typeface="Arial Narrow"/>
                <a:ea typeface="Arial Narrow"/>
                <a:cs typeface="Arial Narrow"/>
                <a:sym typeface="Arial Narrow"/>
              </a:rPr>
              <a:t> = </a:t>
            </a:r>
            <a:r>
              <a:rPr b="1" i="1" lang="en-US" sz="2800">
                <a:solidFill>
                  <a:srgbClr val="4D4D4D"/>
                </a:solidFill>
                <a:latin typeface="Arial Narrow"/>
                <a:ea typeface="Arial Narrow"/>
                <a:cs typeface="Arial Narrow"/>
                <a:sym typeface="Arial Narrow"/>
              </a:rPr>
              <a:t>η</a:t>
            </a:r>
            <a:r>
              <a:rPr b="1" baseline="-25000" lang="en-US" sz="2800">
                <a:solidFill>
                  <a:srgbClr val="4D4D4D"/>
                </a:solidFill>
                <a:latin typeface="Arial Narrow"/>
                <a:ea typeface="Arial Narrow"/>
                <a:cs typeface="Arial Narrow"/>
                <a:sym typeface="Arial Narrow"/>
              </a:rPr>
              <a:t>total</a:t>
            </a:r>
            <a:r>
              <a:rPr lang="en-US" sz="2800">
                <a:solidFill>
                  <a:srgbClr val="4D4D4D"/>
                </a:solidFill>
                <a:latin typeface="Arial Narrow"/>
                <a:ea typeface="Arial Narrow"/>
                <a:cs typeface="Arial Narrow"/>
                <a:sym typeface="Arial Narrow"/>
              </a:rPr>
              <a:t> </a:t>
            </a:r>
            <a:endParaRPr baseline="-25000" sz="2800">
              <a:solidFill>
                <a:srgbClr val="000000"/>
              </a:solidFill>
              <a:latin typeface="Arial"/>
              <a:ea typeface="Arial"/>
              <a:cs typeface="Arial"/>
              <a:sym typeface="Arial"/>
            </a:endParaRPr>
          </a:p>
        </p:txBody>
      </p:sp>
      <p:sp>
        <p:nvSpPr>
          <p:cNvPr id="327" name="Google Shape;327;p17"/>
          <p:cNvSpPr/>
          <p:nvPr/>
        </p:nvSpPr>
        <p:spPr>
          <a:xfrm>
            <a:off x="764931" y="4715586"/>
            <a:ext cx="5141597" cy="1192634"/>
          </a:xfrm>
          <a:prstGeom prst="rect">
            <a:avLst/>
          </a:prstGeom>
          <a:noFill/>
          <a:ln cap="flat" cmpd="sng" w="9525">
            <a:solidFill>
              <a:srgbClr val="008000"/>
            </a:solidFill>
            <a:prstDash val="dash"/>
            <a:miter lim="800000"/>
            <a:headEnd len="sm" w="sm" type="none"/>
            <a:tailEnd len="sm" w="sm" type="none"/>
          </a:ln>
        </p:spPr>
        <p:txBody>
          <a:bodyPr anchorCtr="0" anchor="ctr" bIns="45700" lIns="91425" spcFirstLastPara="1" rIns="91425" wrap="square" tIns="45700">
            <a:spAutoFit/>
          </a:bodyPr>
          <a:lstStyle/>
          <a:p>
            <a:pPr indent="0" lvl="0" marL="0" marR="0" rtl="0" algn="just">
              <a:spcBef>
                <a:spcPts val="0"/>
              </a:spcBef>
              <a:spcAft>
                <a:spcPts val="0"/>
              </a:spcAft>
              <a:buNone/>
            </a:pPr>
            <a:r>
              <a:rPr i="1" lang="en-US" sz="1600">
                <a:solidFill>
                  <a:srgbClr val="5F5F5F"/>
                </a:solidFill>
                <a:latin typeface="Arial Narrow"/>
                <a:ea typeface="Arial Narrow"/>
                <a:cs typeface="Arial Narrow"/>
                <a:sym typeface="Arial Narrow"/>
              </a:rPr>
              <a:t>η</a:t>
            </a:r>
            <a:r>
              <a:rPr baseline="-25000" lang="en-US" sz="1600">
                <a:solidFill>
                  <a:srgbClr val="5F5F5F"/>
                </a:solidFill>
                <a:latin typeface="Arial Narrow"/>
                <a:ea typeface="Arial Narrow"/>
                <a:cs typeface="Arial Narrow"/>
                <a:sym typeface="Arial Narrow"/>
              </a:rPr>
              <a:t>chaudière</a:t>
            </a:r>
            <a:r>
              <a:rPr i="1" lang="en-US" sz="1600">
                <a:solidFill>
                  <a:srgbClr val="5F5F5F"/>
                </a:solidFill>
                <a:latin typeface="Arial Narrow"/>
                <a:ea typeface="Arial Narrow"/>
                <a:cs typeface="Arial Narrow"/>
                <a:sym typeface="Arial Narrow"/>
              </a:rPr>
              <a:t> −  </a:t>
            </a:r>
            <a:r>
              <a:rPr b="0" i="0" lang="en-US" sz="1600" u="none" cap="none" strike="noStrike">
                <a:solidFill>
                  <a:srgbClr val="5F5F5F"/>
                </a:solidFill>
                <a:latin typeface="Arial Narrow"/>
                <a:ea typeface="Arial Narrow"/>
                <a:cs typeface="Arial Narrow"/>
                <a:sym typeface="Arial Narrow"/>
              </a:rPr>
              <a:t>rendement de la chaudière</a:t>
            </a:r>
            <a:endParaRPr b="0" i="0" sz="1600" u="none" cap="none" strike="noStrike">
              <a:solidFill>
                <a:srgbClr val="5F5F5F"/>
              </a:solidFill>
              <a:latin typeface="Arial Narrow"/>
              <a:ea typeface="Arial Narrow"/>
              <a:cs typeface="Arial Narrow"/>
              <a:sym typeface="Arial Narrow"/>
            </a:endParaRPr>
          </a:p>
          <a:p>
            <a:pPr indent="0" lvl="0" marL="0" marR="0" rtl="0" algn="just">
              <a:spcBef>
                <a:spcPts val="300"/>
              </a:spcBef>
              <a:spcAft>
                <a:spcPts val="0"/>
              </a:spcAft>
              <a:buNone/>
            </a:pPr>
            <a:r>
              <a:rPr i="1" lang="en-US" sz="1600">
                <a:solidFill>
                  <a:srgbClr val="5F5F5F"/>
                </a:solidFill>
                <a:latin typeface="Arial Narrow"/>
                <a:ea typeface="Arial Narrow"/>
                <a:cs typeface="Arial Narrow"/>
                <a:sym typeface="Arial Narrow"/>
              </a:rPr>
              <a:t>η</a:t>
            </a:r>
            <a:r>
              <a:rPr baseline="-25000" lang="en-US" sz="1600">
                <a:solidFill>
                  <a:srgbClr val="5F5F5F"/>
                </a:solidFill>
                <a:latin typeface="Arial Narrow"/>
                <a:ea typeface="Arial Narrow"/>
                <a:cs typeface="Arial Narrow"/>
                <a:sym typeface="Arial Narrow"/>
              </a:rPr>
              <a:t>dis             </a:t>
            </a:r>
            <a:r>
              <a:rPr i="1" lang="en-US" sz="1600">
                <a:solidFill>
                  <a:srgbClr val="5F5F5F"/>
                </a:solidFill>
                <a:latin typeface="Arial Narrow"/>
                <a:ea typeface="Arial Narrow"/>
                <a:cs typeface="Arial Narrow"/>
                <a:sym typeface="Arial Narrow"/>
              </a:rPr>
              <a:t>−  </a:t>
            </a:r>
            <a:r>
              <a:rPr b="0" i="0" lang="en-US" sz="1600" u="none" cap="none" strike="noStrike">
                <a:solidFill>
                  <a:srgbClr val="5F5F5F"/>
                </a:solidFill>
                <a:latin typeface="Arial Narrow"/>
                <a:ea typeface="Arial Narrow"/>
                <a:cs typeface="Arial Narrow"/>
                <a:sym typeface="Arial Narrow"/>
              </a:rPr>
              <a:t>efficacité du sous-système de distribution</a:t>
            </a:r>
            <a:endParaRPr/>
          </a:p>
          <a:p>
            <a:pPr indent="0" lvl="0" marL="0" marR="0" rtl="0" algn="just">
              <a:spcBef>
                <a:spcPts val="300"/>
              </a:spcBef>
              <a:spcAft>
                <a:spcPts val="0"/>
              </a:spcAft>
              <a:buNone/>
            </a:pPr>
            <a:r>
              <a:rPr i="1" lang="en-US" sz="1600">
                <a:solidFill>
                  <a:srgbClr val="5F5F5F"/>
                </a:solidFill>
                <a:latin typeface="Arial Narrow"/>
                <a:ea typeface="Arial Narrow"/>
                <a:cs typeface="Arial Narrow"/>
                <a:sym typeface="Arial Narrow"/>
              </a:rPr>
              <a:t>η</a:t>
            </a:r>
            <a:r>
              <a:rPr baseline="-25000" lang="en-US" sz="1600">
                <a:solidFill>
                  <a:srgbClr val="5F5F5F"/>
                </a:solidFill>
                <a:latin typeface="Arial Narrow"/>
                <a:ea typeface="Arial Narrow"/>
                <a:cs typeface="Arial Narrow"/>
                <a:sym typeface="Arial Narrow"/>
              </a:rPr>
              <a:t>reg</a:t>
            </a:r>
            <a:r>
              <a:rPr i="1" lang="en-US" sz="1600">
                <a:solidFill>
                  <a:srgbClr val="5F5F5F"/>
                </a:solidFill>
                <a:latin typeface="Arial Narrow"/>
                <a:ea typeface="Arial Narrow"/>
                <a:cs typeface="Arial Narrow"/>
                <a:sym typeface="Arial Narrow"/>
              </a:rPr>
              <a:t>        −  </a:t>
            </a:r>
            <a:r>
              <a:rPr b="0" i="0" lang="en-US" sz="1600" u="none" cap="none" strike="noStrike">
                <a:solidFill>
                  <a:srgbClr val="5F5F5F"/>
                </a:solidFill>
                <a:latin typeface="Arial Narrow"/>
                <a:ea typeface="Arial Narrow"/>
                <a:cs typeface="Arial Narrow"/>
                <a:sym typeface="Arial Narrow"/>
              </a:rPr>
              <a:t>efficacité du système de contrôle</a:t>
            </a:r>
            <a:endParaRPr sz="1600">
              <a:solidFill>
                <a:srgbClr val="5F5F5F"/>
              </a:solidFill>
              <a:latin typeface="Arial Narrow"/>
              <a:ea typeface="Arial Narrow"/>
              <a:cs typeface="Arial Narrow"/>
              <a:sym typeface="Arial Narrow"/>
            </a:endParaRPr>
          </a:p>
          <a:p>
            <a:pPr indent="0" lvl="0" marL="0" marR="0" rtl="0" algn="just">
              <a:spcBef>
                <a:spcPts val="300"/>
              </a:spcBef>
              <a:spcAft>
                <a:spcPts val="0"/>
              </a:spcAft>
              <a:buNone/>
            </a:pPr>
            <a:r>
              <a:rPr b="1" i="1" lang="en-US" sz="1600">
                <a:solidFill>
                  <a:srgbClr val="5F5F5F"/>
                </a:solidFill>
                <a:latin typeface="Arial Narrow"/>
                <a:ea typeface="Arial Narrow"/>
                <a:cs typeface="Arial Narrow"/>
                <a:sym typeface="Arial Narrow"/>
              </a:rPr>
              <a:t>η</a:t>
            </a:r>
            <a:r>
              <a:rPr b="1" baseline="-25000" lang="en-US" sz="1600">
                <a:solidFill>
                  <a:srgbClr val="5F5F5F"/>
                </a:solidFill>
                <a:latin typeface="Arial Narrow"/>
                <a:ea typeface="Arial Narrow"/>
                <a:cs typeface="Arial Narrow"/>
                <a:sym typeface="Arial Narrow"/>
              </a:rPr>
              <a:t>rendement </a:t>
            </a:r>
            <a:r>
              <a:rPr i="1" lang="en-US" sz="1600">
                <a:solidFill>
                  <a:srgbClr val="5F5F5F"/>
                </a:solidFill>
                <a:latin typeface="Arial Narrow"/>
                <a:ea typeface="Arial Narrow"/>
                <a:cs typeface="Arial Narrow"/>
                <a:sym typeface="Arial Narrow"/>
              </a:rPr>
              <a:t>− </a:t>
            </a:r>
            <a:r>
              <a:rPr b="1" i="0" lang="en-US" sz="1600" u="none" cap="none" strike="noStrike">
                <a:solidFill>
                  <a:srgbClr val="5F5F5F"/>
                </a:solidFill>
                <a:latin typeface="Arial Narrow"/>
                <a:ea typeface="Arial Narrow"/>
                <a:cs typeface="Arial Narrow"/>
                <a:sym typeface="Arial Narrow"/>
              </a:rPr>
              <a:t>total du système de chauffage</a:t>
            </a:r>
            <a:endParaRPr/>
          </a:p>
        </p:txBody>
      </p:sp>
      <p:sp>
        <p:nvSpPr>
          <p:cNvPr id="328" name="Google Shape;328;p17"/>
          <p:cNvSpPr/>
          <p:nvPr/>
        </p:nvSpPr>
        <p:spPr>
          <a:xfrm>
            <a:off x="4668207" y="2180807"/>
            <a:ext cx="447579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rgbClr val="4D4D4D"/>
              </a:solidFill>
              <a:latin typeface="Calibri"/>
              <a:ea typeface="Calibri"/>
              <a:cs typeface="Calibri"/>
              <a:sym typeface="Calibri"/>
            </a:endParaRPr>
          </a:p>
          <a:p>
            <a:pPr indent="0" lvl="0" marL="0" marR="0" rtl="0" algn="l">
              <a:spcBef>
                <a:spcPts val="0"/>
              </a:spcBef>
              <a:spcAft>
                <a:spcPts val="0"/>
              </a:spcAft>
              <a:buNone/>
            </a:pPr>
            <a:r>
              <a:rPr lang="en-US" sz="1800">
                <a:solidFill>
                  <a:srgbClr val="4D4D4D"/>
                </a:solidFill>
                <a:latin typeface="Calibri"/>
                <a:ea typeface="Calibri"/>
                <a:cs typeface="Calibri"/>
                <a:sym typeface="Calibri"/>
              </a:rPr>
              <a:t>SYSTÈME DE CHAUFFAGE avec chaudière comme source de chaleur</a:t>
            </a:r>
            <a:endParaRPr/>
          </a:p>
        </p:txBody>
      </p:sp>
      <p:sp>
        <p:nvSpPr>
          <p:cNvPr id="329" name="Google Shape;329;p17"/>
          <p:cNvSpPr/>
          <p:nvPr/>
        </p:nvSpPr>
        <p:spPr>
          <a:xfrm>
            <a:off x="6607257" y="5473608"/>
            <a:ext cx="1388136" cy="659604"/>
          </a:xfrm>
          <a:prstGeom prst="rect">
            <a:avLst/>
          </a:prstGeom>
          <a:blipFill rotWithShape="1">
            <a:blip r:embed="rId4">
              <a:alphaModFix/>
            </a:blip>
            <a:stretch>
              <a:fillRect b="0" l="0" r="0" t="0"/>
            </a:stretch>
          </a:blipFill>
          <a:ln cap="flat" cmpd="sng" w="9525">
            <a:solidFill>
              <a:srgbClr val="A5002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latin typeface="Calibri"/>
                <a:ea typeface="Calibri"/>
                <a:cs typeface="Calibri"/>
                <a:sym typeface="Calibri"/>
              </a:rPr>
              <a:t> </a:t>
            </a:r>
            <a:endParaRPr/>
          </a:p>
        </p:txBody>
      </p:sp>
      <p:sp>
        <p:nvSpPr>
          <p:cNvPr id="330" name="Google Shape;330;p17"/>
          <p:cNvSpPr/>
          <p:nvPr/>
        </p:nvSpPr>
        <p:spPr>
          <a:xfrm>
            <a:off x="6262825" y="4766859"/>
            <a:ext cx="269067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5F5F5F"/>
                </a:solidFill>
                <a:latin typeface="Arial Narrow"/>
                <a:ea typeface="Arial Narrow"/>
                <a:cs typeface="Arial Narrow"/>
                <a:sym typeface="Arial Narrow"/>
              </a:rPr>
              <a:t>Énergie thermique finale totale pour le chauffage des locaux :</a:t>
            </a:r>
            <a:endParaRPr sz="1800">
              <a:solidFill>
                <a:schemeClr val="dk1"/>
              </a:solidFill>
              <a:latin typeface="Calibri"/>
              <a:ea typeface="Calibri"/>
              <a:cs typeface="Calibri"/>
              <a:sym typeface="Calibri"/>
            </a:endParaRPr>
          </a:p>
        </p:txBody>
      </p:sp>
      <p:graphicFrame>
        <p:nvGraphicFramePr>
          <p:cNvPr id="331" name="Google Shape;331;p17"/>
          <p:cNvGraphicFramePr/>
          <p:nvPr/>
        </p:nvGraphicFramePr>
        <p:xfrm>
          <a:off x="4512900" y="1190746"/>
          <a:ext cx="3000000" cy="3000000"/>
        </p:xfrm>
        <a:graphic>
          <a:graphicData uri="http://schemas.openxmlformats.org/drawingml/2006/table">
            <a:tbl>
              <a:tblPr bandRow="1" firstRow="1">
                <a:noFill/>
                <a:tableStyleId>{B90E208F-A97B-4CA8-8093-A246ED53575A}</a:tableStyleId>
              </a:tblPr>
              <a:tblGrid>
                <a:gridCol w="2800825"/>
                <a:gridCol w="699025"/>
              </a:tblGrid>
              <a:tr h="220325">
                <a:tc>
                  <a:txBody>
                    <a:bodyPr/>
                    <a:lstStyle/>
                    <a:p>
                      <a:pPr indent="0" lvl="0" marL="0" marR="0" rtl="0" algn="l">
                        <a:spcBef>
                          <a:spcPts val="0"/>
                        </a:spcBef>
                        <a:spcAft>
                          <a:spcPts val="0"/>
                        </a:spcAft>
                        <a:buNone/>
                      </a:pPr>
                      <a:r>
                        <a:rPr lang="en-US" sz="1200"/>
                        <a:t>Système de régulation</a:t>
                      </a:r>
                      <a:endParaRPr sz="1200"/>
                    </a:p>
                  </a:txBody>
                  <a:tcPr marT="45725" marB="45725" marR="91450" marL="91450">
                    <a:solidFill>
                      <a:srgbClr val="D8D8D8"/>
                    </a:solidFill>
                  </a:tcPr>
                </a:tc>
                <a:tc>
                  <a:txBody>
                    <a:bodyPr/>
                    <a:lstStyle/>
                    <a:p>
                      <a:pPr indent="0" lvl="0" marL="0" marR="0" rtl="0" algn="l">
                        <a:spcBef>
                          <a:spcPts val="0"/>
                        </a:spcBef>
                        <a:spcAft>
                          <a:spcPts val="0"/>
                        </a:spcAft>
                        <a:buNone/>
                      </a:pPr>
                      <a:r>
                        <a:rPr baseline="-25000" lang="en-US" sz="1200"/>
                        <a:t>ηreg</a:t>
                      </a:r>
                      <a:r>
                        <a:rPr lang="en-US" sz="1200"/>
                        <a:t> [%]</a:t>
                      </a:r>
                      <a:endParaRPr sz="1200"/>
                    </a:p>
                  </a:txBody>
                  <a:tcPr marT="45725" marB="45725" marR="91450" marL="91450">
                    <a:solidFill>
                      <a:srgbClr val="D8D8D8"/>
                    </a:solidFill>
                  </a:tcPr>
                </a:tc>
              </a:tr>
              <a:tr h="220325">
                <a:tc>
                  <a:txBody>
                    <a:bodyPr/>
                    <a:lstStyle/>
                    <a:p>
                      <a:pPr indent="0" lvl="0" marL="0" marR="0" rtl="0" algn="l">
                        <a:spcBef>
                          <a:spcPts val="0"/>
                        </a:spcBef>
                        <a:spcAft>
                          <a:spcPts val="0"/>
                        </a:spcAft>
                        <a:buNone/>
                      </a:pPr>
                      <a:r>
                        <a:rPr lang="en-US" sz="1200"/>
                        <a:t>Centrale Automatique</a:t>
                      </a:r>
                      <a:endParaRPr sz="1200"/>
                    </a:p>
                  </a:txBody>
                  <a:tcPr marT="45725" marB="45725" marR="91450" marL="91450">
                    <a:solidFill>
                      <a:srgbClr val="FFFF00"/>
                    </a:solidFill>
                  </a:tcPr>
                </a:tc>
                <a:tc>
                  <a:txBody>
                    <a:bodyPr/>
                    <a:lstStyle/>
                    <a:p>
                      <a:pPr indent="0" lvl="0" marL="0" marR="0" rtl="0" algn="l">
                        <a:spcBef>
                          <a:spcPts val="0"/>
                        </a:spcBef>
                        <a:spcAft>
                          <a:spcPts val="0"/>
                        </a:spcAft>
                        <a:buNone/>
                      </a:pPr>
                      <a:r>
                        <a:rPr lang="en-US" sz="1200"/>
                        <a:t>95</a:t>
                      </a:r>
                      <a:endParaRPr sz="1200"/>
                    </a:p>
                  </a:txBody>
                  <a:tcPr marT="45725" marB="45725" marR="91450" marL="91450"/>
                </a:tc>
              </a:tr>
              <a:tr h="220325">
                <a:tc>
                  <a:txBody>
                    <a:bodyPr/>
                    <a:lstStyle/>
                    <a:p>
                      <a:pPr indent="0" lvl="0" marL="0" marR="0" rtl="0" algn="l">
                        <a:spcBef>
                          <a:spcPts val="0"/>
                        </a:spcBef>
                        <a:spcAft>
                          <a:spcPts val="0"/>
                        </a:spcAft>
                        <a:buNone/>
                      </a:pPr>
                      <a:r>
                        <a:rPr lang="en-US" sz="1200"/>
                        <a:t>Régulation manuelle - contrôle constant</a:t>
                      </a:r>
                      <a:endParaRPr sz="1200"/>
                    </a:p>
                  </a:txBody>
                  <a:tcPr marT="45725" marB="45725" marR="91450" marL="91450">
                    <a:solidFill>
                      <a:srgbClr val="FFFF00"/>
                    </a:solidFill>
                  </a:tcPr>
                </a:tc>
                <a:tc>
                  <a:txBody>
                    <a:bodyPr/>
                    <a:lstStyle/>
                    <a:p>
                      <a:pPr indent="0" lvl="0" marL="0" marR="0" rtl="0" algn="l">
                        <a:spcBef>
                          <a:spcPts val="0"/>
                        </a:spcBef>
                        <a:spcAft>
                          <a:spcPts val="0"/>
                        </a:spcAft>
                        <a:buNone/>
                      </a:pPr>
                      <a:r>
                        <a:rPr lang="en-US" sz="1200"/>
                        <a:t>92</a:t>
                      </a:r>
                      <a:endParaRPr sz="1200"/>
                    </a:p>
                  </a:txBody>
                  <a:tcPr marT="45725" marB="45725" marR="91450" marL="91450"/>
                </a:tc>
              </a:tr>
              <a:tr h="220325">
                <a:tc>
                  <a:txBody>
                    <a:bodyPr/>
                    <a:lstStyle/>
                    <a:p>
                      <a:pPr indent="0" lvl="0" marL="0" marR="0" rtl="0" algn="l">
                        <a:lnSpc>
                          <a:spcPct val="100000"/>
                        </a:lnSpc>
                        <a:spcBef>
                          <a:spcPts val="0"/>
                        </a:spcBef>
                        <a:spcAft>
                          <a:spcPts val="0"/>
                        </a:spcAft>
                        <a:buClr>
                          <a:schemeClr val="dk1"/>
                        </a:buClr>
                        <a:buSzPts val="1200"/>
                        <a:buFont typeface="Calibri"/>
                        <a:buNone/>
                      </a:pPr>
                      <a:r>
                        <a:rPr lang="en-US" sz="1200"/>
                        <a:t>Réglementation manuelle - contrôle périodique</a:t>
                      </a:r>
                      <a:endParaRPr sz="1200"/>
                    </a:p>
                  </a:txBody>
                  <a:tcPr marT="45725" marB="45725" marR="91450" marL="91450">
                    <a:solidFill>
                      <a:srgbClr val="FFFF00"/>
                    </a:solidFill>
                  </a:tcPr>
                </a:tc>
                <a:tc>
                  <a:txBody>
                    <a:bodyPr/>
                    <a:lstStyle/>
                    <a:p>
                      <a:pPr indent="0" lvl="0" marL="0" marR="0" rtl="0" algn="l">
                        <a:spcBef>
                          <a:spcPts val="0"/>
                        </a:spcBef>
                        <a:spcAft>
                          <a:spcPts val="0"/>
                        </a:spcAft>
                        <a:buNone/>
                      </a:pPr>
                      <a:r>
                        <a:rPr lang="en-US" sz="1200"/>
                        <a:t>90</a:t>
                      </a:r>
                      <a:endParaRPr sz="1200"/>
                    </a:p>
                  </a:txBody>
                  <a:tcPr marT="45725" marB="45725" marR="91450" marL="91450"/>
                </a:tc>
              </a:tr>
            </a:tbl>
          </a:graphicData>
        </a:graphic>
      </p:graphicFrame>
      <p:pic>
        <p:nvPicPr>
          <p:cNvPr id="332" name="Google Shape;332;p17">
            <a:hlinkClick r:id="rId5"/>
          </p:cNvPr>
          <p:cNvPicPr preferRelativeResize="0"/>
          <p:nvPr/>
        </p:nvPicPr>
        <p:blipFill rotWithShape="1">
          <a:blip r:embed="rId6">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1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B.2.1 - CONSOMMATION FINALE TOTALE D'ÉNERGIE THERMIQUE POUR LES OPÉRATIONS IMMOBILIÈRES</a:t>
            </a:r>
            <a:endParaRPr b="1" i="0" sz="2800" u="none" cap="none" strike="noStrike">
              <a:solidFill>
                <a:srgbClr val="7F7F7F"/>
              </a:solidFill>
              <a:latin typeface="Calibri"/>
              <a:ea typeface="Calibri"/>
              <a:cs typeface="Calibri"/>
              <a:sym typeface="Calibri"/>
            </a:endParaRPr>
          </a:p>
        </p:txBody>
      </p:sp>
      <p:sp>
        <p:nvSpPr>
          <p:cNvPr id="339" name="Google Shape;339;p18"/>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340" name="Google Shape;340;p1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41" name="Google Shape;341;p18"/>
          <p:cNvSpPr/>
          <p:nvPr/>
        </p:nvSpPr>
        <p:spPr>
          <a:xfrm>
            <a:off x="298588" y="1051114"/>
            <a:ext cx="8685613" cy="5055230"/>
          </a:xfrm>
          <a:prstGeom prst="rect">
            <a:avLst/>
          </a:prstGeom>
          <a:noFill/>
          <a:ln>
            <a:noFill/>
          </a:ln>
        </p:spPr>
        <p:txBody>
          <a:bodyPr anchorCtr="0" anchor="t" bIns="45700" lIns="91425" spcFirstLastPara="1" rIns="91425" wrap="square" tIns="45700">
            <a:spAutoFit/>
          </a:bodyPr>
          <a:lstStyle/>
          <a:p>
            <a:pPr indent="-361950" lvl="0" marL="361950" marR="0" rtl="0" algn="just">
              <a:spcBef>
                <a:spcPts val="0"/>
              </a:spcBef>
              <a:spcAft>
                <a:spcPts val="0"/>
              </a:spcAft>
              <a:buNone/>
            </a:pPr>
            <a:r>
              <a:rPr b="1" lang="en-US" sz="2000">
                <a:solidFill>
                  <a:schemeClr val="dk1"/>
                </a:solidFill>
                <a:latin typeface="Calibri"/>
                <a:ea typeface="Calibri"/>
                <a:cs typeface="Calibri"/>
                <a:sym typeface="Calibri"/>
              </a:rPr>
              <a:t>DPEB</a:t>
            </a:r>
            <a:r>
              <a:rPr lang="en-US" sz="2000">
                <a:solidFill>
                  <a:schemeClr val="dk1"/>
                </a:solidFill>
                <a:latin typeface="Calibri"/>
                <a:ea typeface="Calibri"/>
                <a:cs typeface="Calibri"/>
                <a:sym typeface="Calibri"/>
              </a:rPr>
              <a:t>:2018 - Directive 2018/844/UE sur la performance énergétique des bâtiments. Bruxelles : Parlement européen et Conseil de l'Union européenne</a:t>
            </a:r>
            <a:endParaRPr b="1" sz="2000">
              <a:solidFill>
                <a:schemeClr val="dk1"/>
              </a:solidFill>
              <a:latin typeface="Calibri"/>
              <a:ea typeface="Calibri"/>
              <a:cs typeface="Calibri"/>
              <a:sym typeface="Calibri"/>
            </a:endParaRPr>
          </a:p>
          <a:p>
            <a:pPr indent="-361950" lvl="0" marL="361950" marR="0" rtl="0" algn="just">
              <a:spcBef>
                <a:spcPts val="300"/>
              </a:spcBef>
              <a:spcAft>
                <a:spcPts val="0"/>
              </a:spcAft>
              <a:buNone/>
            </a:pPr>
            <a:r>
              <a:rPr b="1" lang="en-US" sz="2000">
                <a:solidFill>
                  <a:schemeClr val="dk1"/>
                </a:solidFill>
                <a:latin typeface="Calibri"/>
                <a:ea typeface="Calibri"/>
                <a:cs typeface="Calibri"/>
                <a:sym typeface="Calibri"/>
              </a:rPr>
              <a:t>EN ISO 13790 </a:t>
            </a:r>
            <a:r>
              <a:rPr lang="en-US" sz="2000">
                <a:solidFill>
                  <a:schemeClr val="dk1"/>
                </a:solidFill>
                <a:latin typeface="Calibri"/>
                <a:ea typeface="Calibri"/>
                <a:cs typeface="Calibri"/>
                <a:sym typeface="Calibri"/>
              </a:rPr>
              <a:t>Performance énergétique des bâtiments - Calcul de la consommation d'énergie pour le chauffage et le refroidissement des locaux</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15316-2-1 </a:t>
            </a:r>
            <a:r>
              <a:rPr lang="en-US" sz="2000">
                <a:solidFill>
                  <a:srgbClr val="000000"/>
                </a:solidFill>
                <a:latin typeface="Calibri"/>
                <a:ea typeface="Calibri"/>
                <a:cs typeface="Calibri"/>
                <a:sym typeface="Calibri"/>
              </a:rPr>
              <a:t>Systèmes de chauffage des locaux</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15316-2-3 </a:t>
            </a:r>
            <a:r>
              <a:rPr lang="en-US" sz="2000">
                <a:solidFill>
                  <a:srgbClr val="000000"/>
                </a:solidFill>
                <a:latin typeface="Calibri"/>
                <a:ea typeface="Calibri"/>
                <a:cs typeface="Calibri"/>
                <a:sym typeface="Calibri"/>
              </a:rPr>
              <a:t>Systèmes de distribution de chauffage des locaux</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15316-3-1 </a:t>
            </a:r>
            <a:r>
              <a:rPr lang="en-US" sz="2000">
                <a:solidFill>
                  <a:srgbClr val="000000"/>
                </a:solidFill>
                <a:latin typeface="Calibri"/>
                <a:ea typeface="Calibri"/>
                <a:cs typeface="Calibri"/>
                <a:sym typeface="Calibri"/>
              </a:rPr>
              <a:t>Systèmes d'eau chaude sanitaire, caractérisation des besoins </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15316-3-2 </a:t>
            </a:r>
            <a:r>
              <a:rPr lang="en-US" sz="2000">
                <a:solidFill>
                  <a:srgbClr val="000000"/>
                </a:solidFill>
                <a:latin typeface="Calibri"/>
                <a:ea typeface="Calibri"/>
                <a:cs typeface="Calibri"/>
                <a:sym typeface="Calibri"/>
              </a:rPr>
              <a:t>Systèmes d'eau chaude sanitaire, distribution</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15316-3-3 </a:t>
            </a:r>
            <a:r>
              <a:rPr lang="en-US" sz="2000">
                <a:solidFill>
                  <a:srgbClr val="000000"/>
                </a:solidFill>
                <a:latin typeface="Calibri"/>
                <a:ea typeface="Calibri"/>
                <a:cs typeface="Calibri"/>
                <a:sym typeface="Calibri"/>
              </a:rPr>
              <a:t>Systèmes d'eau chaude sanitaire, production</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15316-4-1 </a:t>
            </a:r>
            <a:r>
              <a:rPr lang="en-US" sz="2000">
                <a:solidFill>
                  <a:srgbClr val="000000"/>
                </a:solidFill>
                <a:latin typeface="Calibri"/>
                <a:ea typeface="Calibri"/>
                <a:cs typeface="Calibri"/>
                <a:sym typeface="Calibri"/>
              </a:rPr>
              <a:t>Systèmes de production de chauffage des locaux, systèmes de combustion (</a:t>
            </a:r>
            <a:r>
              <a:rPr b="1" lang="en-US" sz="2000">
                <a:solidFill>
                  <a:srgbClr val="000000"/>
                </a:solidFill>
                <a:latin typeface="Calibri"/>
                <a:ea typeface="Calibri"/>
                <a:cs typeface="Calibri"/>
                <a:sym typeface="Calibri"/>
              </a:rPr>
              <a:t>chaudières</a:t>
            </a:r>
            <a:r>
              <a:rPr lang="en-US" sz="2000">
                <a:solidFill>
                  <a:srgbClr val="000000"/>
                </a:solidFill>
                <a:latin typeface="Calibri"/>
                <a:ea typeface="Calibri"/>
                <a:cs typeface="Calibri"/>
                <a:sym typeface="Calibri"/>
              </a:rPr>
              <a:t>)</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15316-4-2 </a:t>
            </a:r>
            <a:r>
              <a:rPr lang="en-US" sz="2000">
                <a:solidFill>
                  <a:srgbClr val="000000"/>
                </a:solidFill>
                <a:latin typeface="Calibri"/>
                <a:ea typeface="Calibri"/>
                <a:cs typeface="Calibri"/>
                <a:sym typeface="Calibri"/>
              </a:rPr>
              <a:t>Systèmes de génération de chauffage des locaux, </a:t>
            </a:r>
            <a:r>
              <a:rPr b="1" lang="en-US" sz="2000">
                <a:solidFill>
                  <a:srgbClr val="000000"/>
                </a:solidFill>
                <a:latin typeface="Calibri"/>
                <a:ea typeface="Calibri"/>
                <a:cs typeface="Calibri"/>
                <a:sym typeface="Calibri"/>
              </a:rPr>
              <a:t>systèmes de pompes à chaleur </a:t>
            </a:r>
            <a:endParaRPr/>
          </a:p>
          <a:p>
            <a:pPr indent="-361950" lvl="0" marL="361950" marR="0" rtl="0" algn="just">
              <a:spcBef>
                <a:spcPts val="300"/>
              </a:spcBef>
              <a:spcAft>
                <a:spcPts val="0"/>
              </a:spcAft>
              <a:buNone/>
            </a:pPr>
            <a:r>
              <a:rPr b="1" lang="en-US" sz="2000">
                <a:solidFill>
                  <a:srgbClr val="000000"/>
                </a:solidFill>
                <a:latin typeface="Calibri"/>
                <a:ea typeface="Calibri"/>
                <a:cs typeface="Calibri"/>
                <a:sym typeface="Calibri"/>
              </a:rPr>
              <a:t>EN 15316-4-3 </a:t>
            </a:r>
            <a:r>
              <a:rPr lang="en-US" sz="2000">
                <a:solidFill>
                  <a:srgbClr val="000000"/>
                </a:solidFill>
                <a:latin typeface="Calibri"/>
                <a:ea typeface="Calibri"/>
                <a:cs typeface="Calibri"/>
                <a:sym typeface="Calibri"/>
              </a:rPr>
              <a:t>Systèmes de génération de chauffage des locaux, </a:t>
            </a:r>
            <a:r>
              <a:rPr b="1" lang="en-US" sz="2000">
                <a:solidFill>
                  <a:srgbClr val="000000"/>
                </a:solidFill>
                <a:latin typeface="Calibri"/>
                <a:ea typeface="Calibri"/>
                <a:cs typeface="Calibri"/>
                <a:sym typeface="Calibri"/>
              </a:rPr>
              <a:t>systèmes solaires thermiques</a:t>
            </a:r>
            <a:endParaRPr/>
          </a:p>
        </p:txBody>
      </p:sp>
      <p:pic>
        <p:nvPicPr>
          <p:cNvPr id="342" name="Google Shape;342;p1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B.2.1 - CONSOMMATION FINALE TOTALE D'ÉNERGIE THERMIQUE POUR LES OPÉRATIONS IMMOBILIÈRES</a:t>
            </a:r>
            <a:endParaRPr b="1" i="0" sz="2800" u="none" cap="none" strike="noStrike">
              <a:solidFill>
                <a:srgbClr val="7F7F7F"/>
              </a:solidFill>
              <a:latin typeface="Calibri"/>
              <a:ea typeface="Calibri"/>
              <a:cs typeface="Calibri"/>
              <a:sym typeface="Calibri"/>
            </a:endParaRPr>
          </a:p>
        </p:txBody>
      </p:sp>
      <p:sp>
        <p:nvSpPr>
          <p:cNvPr id="349" name="Google Shape;349;p19"/>
          <p:cNvSpPr txBox="1"/>
          <p:nvPr>
            <p:ph idx="1" type="body"/>
          </p:nvPr>
        </p:nvSpPr>
        <p:spPr>
          <a:xfrm>
            <a:off x="417700" y="8882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350" name="Google Shape;350;p1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51" name="Google Shape;351;p19"/>
          <p:cNvSpPr/>
          <p:nvPr/>
        </p:nvSpPr>
        <p:spPr>
          <a:xfrm>
            <a:off x="458387" y="1371154"/>
            <a:ext cx="8685613" cy="3670236"/>
          </a:xfrm>
          <a:prstGeom prst="rect">
            <a:avLst/>
          </a:prstGeom>
          <a:noFill/>
          <a:ln>
            <a:noFill/>
          </a:ln>
        </p:spPr>
        <p:txBody>
          <a:bodyPr anchorCtr="0" anchor="t" bIns="45700" lIns="91425" spcFirstLastPara="1" rIns="91425" wrap="square" tIns="45700">
            <a:spAutoFit/>
          </a:bodyPr>
          <a:lstStyle/>
          <a:p>
            <a:pPr indent="-361950" lvl="0" marL="361950" marR="0" rtl="0" algn="just">
              <a:spcBef>
                <a:spcPts val="0"/>
              </a:spcBef>
              <a:spcAft>
                <a:spcPts val="0"/>
              </a:spcAft>
              <a:buNone/>
            </a:pPr>
            <a:r>
              <a:rPr b="1" lang="en-US" sz="2200">
                <a:solidFill>
                  <a:srgbClr val="000000"/>
                </a:solidFill>
                <a:latin typeface="Calibri"/>
                <a:ea typeface="Calibri"/>
                <a:cs typeface="Calibri"/>
                <a:sym typeface="Calibri"/>
              </a:rPr>
              <a:t>EN 15316-4-4 </a:t>
            </a:r>
            <a:r>
              <a:rPr lang="en-US" sz="2200">
                <a:solidFill>
                  <a:srgbClr val="000000"/>
                </a:solidFill>
                <a:latin typeface="Calibri"/>
                <a:ea typeface="Calibri"/>
                <a:cs typeface="Calibri"/>
                <a:sym typeface="Calibri"/>
              </a:rPr>
              <a:t>Systèmes de production de chauffage des locaux, systèmes de </a:t>
            </a:r>
            <a:r>
              <a:rPr b="1" lang="en-US" sz="2200">
                <a:solidFill>
                  <a:srgbClr val="000000"/>
                </a:solidFill>
                <a:latin typeface="Calibri"/>
                <a:ea typeface="Calibri"/>
                <a:cs typeface="Calibri"/>
                <a:sym typeface="Calibri"/>
              </a:rPr>
              <a:t>cogénération</a:t>
            </a:r>
            <a:r>
              <a:rPr lang="en-US" sz="2200">
                <a:solidFill>
                  <a:srgbClr val="000000"/>
                </a:solidFill>
                <a:latin typeface="Calibri"/>
                <a:ea typeface="Calibri"/>
                <a:cs typeface="Calibri"/>
                <a:sym typeface="Calibri"/>
              </a:rPr>
              <a:t> intégrés dans les bâtiments</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EN 15316-4-5 </a:t>
            </a:r>
            <a:r>
              <a:rPr lang="en-US" sz="2200">
                <a:solidFill>
                  <a:srgbClr val="000000"/>
                </a:solidFill>
                <a:latin typeface="Calibri"/>
                <a:ea typeface="Calibri"/>
                <a:cs typeface="Calibri"/>
                <a:sym typeface="Calibri"/>
              </a:rPr>
              <a:t>Systèmes de production de chauffage des locaux, performances et qualité du </a:t>
            </a:r>
            <a:r>
              <a:rPr b="1" lang="en-US" sz="2200">
                <a:solidFill>
                  <a:srgbClr val="000000"/>
                </a:solidFill>
                <a:latin typeface="Calibri"/>
                <a:ea typeface="Calibri"/>
                <a:cs typeface="Calibri"/>
                <a:sym typeface="Calibri"/>
              </a:rPr>
              <a:t>chauffage urbain</a:t>
            </a:r>
            <a:r>
              <a:rPr lang="en-US" sz="2200">
                <a:solidFill>
                  <a:srgbClr val="000000"/>
                </a:solidFill>
                <a:latin typeface="Calibri"/>
                <a:ea typeface="Calibri"/>
                <a:cs typeface="Calibri"/>
                <a:sym typeface="Calibri"/>
              </a:rPr>
              <a:t> et des systèmes à grand volume</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EN 15316-4-7 </a:t>
            </a:r>
            <a:r>
              <a:rPr lang="en-US" sz="2200">
                <a:solidFill>
                  <a:srgbClr val="000000"/>
                </a:solidFill>
                <a:latin typeface="Calibri"/>
                <a:ea typeface="Calibri"/>
                <a:cs typeface="Calibri"/>
                <a:sym typeface="Calibri"/>
              </a:rPr>
              <a:t>Systèmes de production de chauffage des locaux, systèmes de </a:t>
            </a:r>
            <a:r>
              <a:rPr b="1" lang="en-US" sz="2200">
                <a:solidFill>
                  <a:srgbClr val="000000"/>
                </a:solidFill>
                <a:latin typeface="Calibri"/>
                <a:ea typeface="Calibri"/>
                <a:cs typeface="Calibri"/>
                <a:sym typeface="Calibri"/>
              </a:rPr>
              <a:t>combustion de la biomasse</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EN 15603 </a:t>
            </a:r>
            <a:r>
              <a:rPr lang="en-US" sz="2200">
                <a:solidFill>
                  <a:srgbClr val="000000"/>
                </a:solidFill>
                <a:latin typeface="Calibri"/>
                <a:ea typeface="Calibri"/>
                <a:cs typeface="Calibri"/>
                <a:sym typeface="Calibri"/>
              </a:rPr>
              <a:t>Performance énergétique des bâtiments - Consommation énergétique globale et définition des notations énergétiques</a:t>
            </a:r>
            <a:endParaRPr/>
          </a:p>
          <a:p>
            <a:pPr indent="-361950" lvl="0" marL="361950" marR="0" rtl="0" algn="just">
              <a:spcBef>
                <a:spcPts val="300"/>
              </a:spcBef>
              <a:spcAft>
                <a:spcPts val="0"/>
              </a:spcAft>
              <a:buNone/>
            </a:pPr>
            <a:r>
              <a:rPr b="1" lang="en-US" sz="2200">
                <a:solidFill>
                  <a:srgbClr val="000000"/>
                </a:solidFill>
                <a:latin typeface="Calibri"/>
                <a:ea typeface="Calibri"/>
                <a:cs typeface="Calibri"/>
                <a:sym typeface="Calibri"/>
              </a:rPr>
              <a:t>Niveau(x)</a:t>
            </a:r>
            <a:r>
              <a:rPr lang="en-US" sz="2200">
                <a:solidFill>
                  <a:srgbClr val="000000"/>
                </a:solidFill>
                <a:latin typeface="Calibri"/>
                <a:ea typeface="Calibri"/>
                <a:cs typeface="Calibri"/>
                <a:sym typeface="Calibri"/>
              </a:rPr>
              <a:t> Partie 1-2 - Version bêta. Bruxelles : Commission européenne</a:t>
            </a:r>
            <a:endParaRPr b="1" sz="2200">
              <a:solidFill>
                <a:srgbClr val="000000"/>
              </a:solidFill>
              <a:latin typeface="Calibri"/>
              <a:ea typeface="Calibri"/>
              <a:cs typeface="Calibri"/>
              <a:sym typeface="Calibri"/>
            </a:endParaRPr>
          </a:p>
          <a:p>
            <a:pPr indent="-361950" lvl="0" marL="361950" marR="0" rtl="0" algn="just">
              <a:spcBef>
                <a:spcPts val="300"/>
              </a:spcBef>
              <a:spcAft>
                <a:spcPts val="0"/>
              </a:spcAft>
              <a:buNone/>
            </a:pPr>
            <a:r>
              <a:rPr lang="en-US" sz="2200">
                <a:solidFill>
                  <a:srgbClr val="000000"/>
                </a:solidFill>
                <a:latin typeface="Calibri"/>
                <a:ea typeface="Calibri"/>
                <a:cs typeface="Calibri"/>
                <a:sym typeface="Calibri"/>
              </a:rPr>
              <a:t>https://environment.ec.europa.eu/topics/circular-economy/levels_en</a:t>
            </a:r>
            <a:endParaRPr sz="2200">
              <a:solidFill>
                <a:srgbClr val="000000"/>
              </a:solidFill>
              <a:latin typeface="Calibri"/>
              <a:ea typeface="Calibri"/>
              <a:cs typeface="Calibri"/>
              <a:sym typeface="Calibri"/>
            </a:endParaRPr>
          </a:p>
        </p:txBody>
      </p:sp>
      <p:pic>
        <p:nvPicPr>
          <p:cNvPr id="352" name="Google Shape;352;p1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98" name="Google Shape;98;p2"/>
          <p:cNvGraphicFramePr/>
          <p:nvPr/>
        </p:nvGraphicFramePr>
        <p:xfrm>
          <a:off x="487326" y="1504863"/>
          <a:ext cx="3000000" cy="3000000"/>
        </p:xfrm>
        <a:graphic>
          <a:graphicData uri="http://schemas.openxmlformats.org/drawingml/2006/table">
            <a:tbl>
              <a:tblPr bandRow="1" firstRow="1">
                <a:noFill/>
                <a:tableStyleId>{14FB81E5-2D14-4E07-8A55-B6D7E50B16BD}</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B.2.1 - </a:t>
                      </a:r>
                      <a:r>
                        <a:rPr b="1" i="0" lang="en-US" sz="2800" u="none" cap="none" strike="noStrike">
                          <a:solidFill>
                            <a:schemeClr val="lt1"/>
                          </a:solidFill>
                        </a:rPr>
                        <a:t>CONSOMMATION THERMIQUE FINALE TOTALE POUR LES OPÉRATIONS IMMOBIIERES</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B. Énergie</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B.2. Consommation D'Énergie</a:t>
                      </a:r>
                      <a:endParaRPr sz="1800" u="none" cap="none" strike="noStrike"/>
                    </a:p>
                  </a:txBody>
                  <a:tcPr marT="45725" marB="45725" marR="91450" marL="91450" anchor="ctr"/>
                </a:tc>
              </a:tr>
            </a:tbl>
          </a:graphicData>
        </a:graphic>
      </p:graphicFrame>
      <p:sp>
        <p:nvSpPr>
          <p:cNvPr id="99" name="Google Shape;99;p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00" name="Google Shape;100;p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a:t>
            </a:r>
            <a:r>
              <a:rPr lang="en-US"/>
              <a:t>CONSOMMATION FINALE TOTALE D'ÉNERGIE THERMIQUE POUR LES OPÉRATIONS IMMOBILIÈRES</a:t>
            </a:r>
            <a:endParaRPr b="1" sz="2800">
              <a:solidFill>
                <a:srgbClr val="00B050"/>
              </a:solidFill>
            </a:endParaRPr>
          </a:p>
        </p:txBody>
      </p:sp>
      <p:sp>
        <p:nvSpPr>
          <p:cNvPr id="101" name="Google Shape;101;p2"/>
          <p:cNvSpPr txBox="1"/>
          <p:nvPr/>
        </p:nvSpPr>
        <p:spPr>
          <a:xfrm>
            <a:off x="4658046" y="5678946"/>
            <a:ext cx="4075668"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Β.1.2 de Echelle de Bâtiment</a:t>
            </a:r>
            <a:endParaRPr i="1" sz="1800">
              <a:solidFill>
                <a:schemeClr val="dk1"/>
              </a:solidFill>
              <a:latin typeface="Calibri"/>
              <a:ea typeface="Calibri"/>
              <a:cs typeface="Calibri"/>
              <a:sym typeface="Calibri"/>
            </a:endParaRPr>
          </a:p>
        </p:txBody>
      </p:sp>
      <p:pic>
        <p:nvPicPr>
          <p:cNvPr id="102" name="Google Shape;102;p2"/>
          <p:cNvPicPr preferRelativeResize="0"/>
          <p:nvPr/>
        </p:nvPicPr>
        <p:blipFill rotWithShape="1">
          <a:blip r:embed="rId5">
            <a:alphaModFix/>
          </a:blip>
          <a:srcRect b="8966" l="63469" r="1502" t="12737"/>
          <a:stretch/>
        </p:blipFill>
        <p:spPr>
          <a:xfrm>
            <a:off x="4954856" y="3431366"/>
            <a:ext cx="1482570" cy="1384917"/>
          </a:xfrm>
          <a:prstGeom prst="rect">
            <a:avLst/>
          </a:prstGeom>
          <a:noFill/>
          <a:ln>
            <a:noFill/>
          </a:ln>
        </p:spPr>
      </p:pic>
      <p:pic>
        <p:nvPicPr>
          <p:cNvPr id="103" name="Google Shape;103;p2"/>
          <p:cNvPicPr preferRelativeResize="0"/>
          <p:nvPr/>
        </p:nvPicPr>
        <p:blipFill rotWithShape="1">
          <a:blip r:embed="rId5">
            <a:alphaModFix/>
          </a:blip>
          <a:srcRect b="8966" l="63469" r="1502" t="12737"/>
          <a:stretch/>
        </p:blipFill>
        <p:spPr>
          <a:xfrm>
            <a:off x="5769846" y="3751882"/>
            <a:ext cx="1482570" cy="1384917"/>
          </a:xfrm>
          <a:prstGeom prst="rect">
            <a:avLst/>
          </a:prstGeom>
          <a:noFill/>
          <a:ln>
            <a:noFill/>
          </a:ln>
        </p:spPr>
      </p:pic>
      <p:pic>
        <p:nvPicPr>
          <p:cNvPr id="104" name="Google Shape;104;p2"/>
          <p:cNvPicPr preferRelativeResize="0"/>
          <p:nvPr/>
        </p:nvPicPr>
        <p:blipFill rotWithShape="1">
          <a:blip r:embed="rId6">
            <a:alphaModFix/>
          </a:blip>
          <a:srcRect b="0" l="0" r="0" t="0"/>
          <a:stretch/>
        </p:blipFill>
        <p:spPr>
          <a:xfrm>
            <a:off x="2829119" y="3716078"/>
            <a:ext cx="1938696" cy="1609483"/>
          </a:xfrm>
          <a:prstGeom prst="rect">
            <a:avLst/>
          </a:prstGeom>
          <a:noFill/>
          <a:ln>
            <a:noFill/>
          </a:ln>
        </p:spPr>
      </p:pic>
      <p:sp>
        <p:nvSpPr>
          <p:cNvPr id="105" name="Google Shape;105;p2"/>
          <p:cNvSpPr/>
          <p:nvPr/>
        </p:nvSpPr>
        <p:spPr>
          <a:xfrm flipH="1" rot="5400000">
            <a:off x="2912407" y="3413485"/>
            <a:ext cx="1698415" cy="2125736"/>
          </a:xfrm>
          <a:prstGeom prst="roundRect">
            <a:avLst>
              <a:gd fmla="val 16667" name="adj"/>
            </a:avLst>
          </a:prstGeom>
          <a:no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06" name="Google Shape;106;p2"/>
          <p:cNvPicPr preferRelativeResize="0"/>
          <p:nvPr/>
        </p:nvPicPr>
        <p:blipFill rotWithShape="1">
          <a:blip r:embed="rId5">
            <a:alphaModFix/>
          </a:blip>
          <a:srcRect b="8966" l="63469" r="1502" t="12737"/>
          <a:stretch/>
        </p:blipFill>
        <p:spPr>
          <a:xfrm>
            <a:off x="5028561" y="4072398"/>
            <a:ext cx="1482570" cy="138491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20"/>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358" name="Google Shape;358;p2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59" name="Google Shape;359;p20"/>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360" name="Google Shape;360;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u="sng">
              <a:solidFill>
                <a:srgbClr val="1A965E"/>
              </a:solidFill>
            </a:endParaRPr>
          </a:p>
        </p:txBody>
      </p:sp>
      <p:sp>
        <p:nvSpPr>
          <p:cNvPr id="361" name="Google Shape;361;p20"/>
          <p:cNvSpPr/>
          <p:nvPr/>
        </p:nvSpPr>
        <p:spPr>
          <a:xfrm>
            <a:off x="352982" y="1431985"/>
            <a:ext cx="879101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https://ec.europa.eu/energy/en/topics/energy-strategy-and-energy-union/clean-energy-all-europeans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pic>
        <p:nvPicPr>
          <p:cNvPr id="362" name="Google Shape;362;p20"/>
          <p:cNvPicPr preferRelativeResize="0"/>
          <p:nvPr/>
        </p:nvPicPr>
        <p:blipFill rotWithShape="1">
          <a:blip r:embed="rId5">
            <a:alphaModFix/>
          </a:blip>
          <a:srcRect b="0" l="0" r="0" t="0"/>
          <a:stretch/>
        </p:blipFill>
        <p:spPr>
          <a:xfrm>
            <a:off x="3064614" y="1822447"/>
            <a:ext cx="4505324" cy="4163683"/>
          </a:xfrm>
          <a:prstGeom prst="rect">
            <a:avLst/>
          </a:prstGeom>
          <a:noFill/>
          <a:ln>
            <a:noFill/>
          </a:ln>
        </p:spPr>
      </p:pic>
      <p:sp>
        <p:nvSpPr>
          <p:cNvPr id="363" name="Google Shape;363;p20"/>
          <p:cNvSpPr txBox="1"/>
          <p:nvPr/>
        </p:nvSpPr>
        <p:spPr>
          <a:xfrm>
            <a:off x="3108419" y="3446346"/>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Efficacité Energétique</a:t>
            </a:r>
            <a:endParaRPr b="1" sz="700">
              <a:solidFill>
                <a:srgbClr val="7F7F7F"/>
              </a:solidFill>
              <a:latin typeface="Arial"/>
              <a:ea typeface="Arial"/>
              <a:cs typeface="Arial"/>
              <a:sym typeface="Arial"/>
            </a:endParaRPr>
          </a:p>
        </p:txBody>
      </p:sp>
      <p:sp>
        <p:nvSpPr>
          <p:cNvPr id="364" name="Google Shape;364;p20"/>
          <p:cNvSpPr txBox="1"/>
          <p:nvPr/>
        </p:nvSpPr>
        <p:spPr>
          <a:xfrm>
            <a:off x="3113182" y="4403609"/>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Régulation Electrique</a:t>
            </a:r>
            <a:endParaRPr b="1" sz="700">
              <a:solidFill>
                <a:srgbClr val="7F7F7F"/>
              </a:solidFill>
              <a:latin typeface="Arial"/>
              <a:ea typeface="Arial"/>
              <a:cs typeface="Arial"/>
              <a:sym typeface="Arial"/>
            </a:endParaRPr>
          </a:p>
        </p:txBody>
      </p:sp>
      <p:sp>
        <p:nvSpPr>
          <p:cNvPr id="365" name="Google Shape;365;p20"/>
          <p:cNvSpPr txBox="1"/>
          <p:nvPr/>
        </p:nvSpPr>
        <p:spPr>
          <a:xfrm>
            <a:off x="3103657" y="5241808"/>
            <a:ext cx="815882" cy="227948"/>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Préparation au risque</a:t>
            </a:r>
            <a:endParaRPr b="1" sz="700">
              <a:solidFill>
                <a:srgbClr val="7F7F7F"/>
              </a:solidFill>
              <a:latin typeface="Arial"/>
              <a:ea typeface="Arial"/>
              <a:cs typeface="Arial"/>
              <a:sym typeface="Arial"/>
            </a:endParaRPr>
          </a:p>
        </p:txBody>
      </p:sp>
      <p:sp>
        <p:nvSpPr>
          <p:cNvPr id="366" name="Google Shape;366;p20"/>
          <p:cNvSpPr txBox="1"/>
          <p:nvPr/>
        </p:nvSpPr>
        <p:spPr>
          <a:xfrm>
            <a:off x="3138899" y="2423160"/>
            <a:ext cx="815882" cy="335669"/>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Performance Energétique des Bâtiments</a:t>
            </a:r>
            <a:endParaRPr b="1" sz="700">
              <a:solidFill>
                <a:srgbClr val="7F7F7F"/>
              </a:solidFill>
              <a:latin typeface="Arial"/>
              <a:ea typeface="Arial"/>
              <a:cs typeface="Arial"/>
              <a:sym typeface="Arial"/>
            </a:endParaRPr>
          </a:p>
        </p:txBody>
      </p:sp>
      <p:sp>
        <p:nvSpPr>
          <p:cNvPr id="367" name="Google Shape;367;p20"/>
          <p:cNvSpPr txBox="1"/>
          <p:nvPr/>
        </p:nvSpPr>
        <p:spPr>
          <a:xfrm>
            <a:off x="3116039" y="290322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Energie Renouvelable</a:t>
            </a:r>
            <a:endParaRPr b="1" sz="700">
              <a:solidFill>
                <a:srgbClr val="7F7F7F"/>
              </a:solidFill>
              <a:latin typeface="Arial"/>
              <a:ea typeface="Arial"/>
              <a:cs typeface="Arial"/>
              <a:sym typeface="Arial"/>
            </a:endParaRPr>
          </a:p>
        </p:txBody>
      </p:sp>
      <p:sp>
        <p:nvSpPr>
          <p:cNvPr id="368" name="Google Shape;368;p20"/>
          <p:cNvSpPr txBox="1"/>
          <p:nvPr/>
        </p:nvSpPr>
        <p:spPr>
          <a:xfrm>
            <a:off x="3126199" y="3901440"/>
            <a:ext cx="815882"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Gouvernance de l’Energie de l’union</a:t>
            </a:r>
            <a:endParaRPr b="1" sz="700">
              <a:solidFill>
                <a:srgbClr val="7F7F7F"/>
              </a:solidFill>
              <a:latin typeface="Arial"/>
              <a:ea typeface="Arial"/>
              <a:cs typeface="Arial"/>
              <a:sym typeface="Arial"/>
            </a:endParaRPr>
          </a:p>
        </p:txBody>
      </p:sp>
      <p:sp>
        <p:nvSpPr>
          <p:cNvPr id="369" name="Google Shape;369;p20"/>
          <p:cNvSpPr txBox="1"/>
          <p:nvPr/>
        </p:nvSpPr>
        <p:spPr>
          <a:xfrm>
            <a:off x="3121119" y="4775200"/>
            <a:ext cx="815882"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Directive sur l’Electricité</a:t>
            </a:r>
            <a:endParaRPr b="1" sz="700">
              <a:solidFill>
                <a:srgbClr val="7F7F7F"/>
              </a:solidFill>
              <a:latin typeface="Arial"/>
              <a:ea typeface="Arial"/>
              <a:cs typeface="Arial"/>
              <a:sym typeface="Arial"/>
            </a:endParaRPr>
          </a:p>
        </p:txBody>
      </p:sp>
      <p:sp>
        <p:nvSpPr>
          <p:cNvPr id="370" name="Google Shape;370;p20"/>
          <p:cNvSpPr txBox="1"/>
          <p:nvPr/>
        </p:nvSpPr>
        <p:spPr>
          <a:xfrm>
            <a:off x="3136359" y="5699760"/>
            <a:ext cx="815882"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ACER</a:t>
            </a:r>
            <a:endParaRPr b="1" sz="700">
              <a:solidFill>
                <a:srgbClr val="7F7F7F"/>
              </a:solidFill>
              <a:latin typeface="Arial"/>
              <a:ea typeface="Arial"/>
              <a:cs typeface="Arial"/>
              <a:sym typeface="Arial"/>
            </a:endParaRPr>
          </a:p>
        </p:txBody>
      </p:sp>
      <p:sp>
        <p:nvSpPr>
          <p:cNvPr id="371" name="Google Shape;371;p20"/>
          <p:cNvSpPr txBox="1"/>
          <p:nvPr/>
        </p:nvSpPr>
        <p:spPr>
          <a:xfrm>
            <a:off x="4794979" y="24811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2" name="Google Shape;372;p20"/>
          <p:cNvSpPr txBox="1"/>
          <p:nvPr/>
        </p:nvSpPr>
        <p:spPr>
          <a:xfrm>
            <a:off x="4794979" y="39238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3" name="Google Shape;373;p20"/>
          <p:cNvSpPr txBox="1"/>
          <p:nvPr/>
        </p:nvSpPr>
        <p:spPr>
          <a:xfrm>
            <a:off x="4800059" y="44115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4" name="Google Shape;374;p20"/>
          <p:cNvSpPr txBox="1"/>
          <p:nvPr/>
        </p:nvSpPr>
        <p:spPr>
          <a:xfrm>
            <a:off x="4789899" y="48077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5" name="Google Shape;375;p20"/>
          <p:cNvSpPr txBox="1"/>
          <p:nvPr/>
        </p:nvSpPr>
        <p:spPr>
          <a:xfrm>
            <a:off x="4769579" y="522942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6" name="Google Shape;376;p20"/>
          <p:cNvSpPr txBox="1"/>
          <p:nvPr/>
        </p:nvSpPr>
        <p:spPr>
          <a:xfrm>
            <a:off x="4800059" y="564598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7" name="Google Shape;377;p20"/>
          <p:cNvSpPr txBox="1"/>
          <p:nvPr/>
        </p:nvSpPr>
        <p:spPr>
          <a:xfrm>
            <a:off x="4774659" y="344126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8" name="Google Shape;378;p20"/>
          <p:cNvSpPr txBox="1"/>
          <p:nvPr/>
        </p:nvSpPr>
        <p:spPr>
          <a:xfrm>
            <a:off x="4800059" y="2938346"/>
            <a:ext cx="615221" cy="227948"/>
          </a:xfrm>
          <a:prstGeom prst="rect">
            <a:avLst/>
          </a:prstGeom>
          <a:solidFill>
            <a:srgbClr val="92D050"/>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u="sng">
                <a:solidFill>
                  <a:srgbClr val="0070C0"/>
                </a:solidFill>
                <a:latin typeface="Arial"/>
                <a:ea typeface="Arial"/>
                <a:cs typeface="Arial"/>
                <a:sym typeface="Arial"/>
              </a:rPr>
              <a:t>Accord Politique</a:t>
            </a:r>
            <a:endParaRPr b="1" sz="700" u="sng">
              <a:solidFill>
                <a:srgbClr val="0070C0"/>
              </a:solidFill>
              <a:latin typeface="Arial"/>
              <a:ea typeface="Arial"/>
              <a:cs typeface="Arial"/>
              <a:sym typeface="Arial"/>
            </a:endParaRPr>
          </a:p>
        </p:txBody>
      </p:sp>
      <p:sp>
        <p:nvSpPr>
          <p:cNvPr id="379" name="Google Shape;379;p20"/>
          <p:cNvSpPr txBox="1"/>
          <p:nvPr/>
        </p:nvSpPr>
        <p:spPr>
          <a:xfrm>
            <a:off x="4003040" y="1983740"/>
            <a:ext cx="69088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Proposition Commission Européenne</a:t>
            </a:r>
            <a:endParaRPr b="1" sz="700">
              <a:solidFill>
                <a:srgbClr val="7F7F7F"/>
              </a:solidFill>
              <a:latin typeface="Arial"/>
              <a:ea typeface="Arial"/>
              <a:cs typeface="Arial"/>
              <a:sym typeface="Arial"/>
            </a:endParaRPr>
          </a:p>
        </p:txBody>
      </p:sp>
      <p:sp>
        <p:nvSpPr>
          <p:cNvPr id="380" name="Google Shape;380;p20"/>
          <p:cNvSpPr txBox="1"/>
          <p:nvPr/>
        </p:nvSpPr>
        <p:spPr>
          <a:xfrm>
            <a:off x="4775200" y="2009140"/>
            <a:ext cx="6502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Négociations Interinstitutionnelles EU</a:t>
            </a:r>
            <a:endParaRPr b="1" sz="700">
              <a:solidFill>
                <a:srgbClr val="7F7F7F"/>
              </a:solidFill>
              <a:latin typeface="Arial"/>
              <a:ea typeface="Arial"/>
              <a:cs typeface="Arial"/>
              <a:sym typeface="Arial"/>
            </a:endParaRPr>
          </a:p>
        </p:txBody>
      </p:sp>
      <p:sp>
        <p:nvSpPr>
          <p:cNvPr id="381" name="Google Shape;381;p20"/>
          <p:cNvSpPr txBox="1"/>
          <p:nvPr/>
        </p:nvSpPr>
        <p:spPr>
          <a:xfrm>
            <a:off x="6798110" y="2002452"/>
            <a:ext cx="690880" cy="28380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Publication Journal Officiel</a:t>
            </a:r>
            <a:endParaRPr b="1" sz="700">
              <a:solidFill>
                <a:srgbClr val="7F7F7F"/>
              </a:solidFill>
              <a:latin typeface="Arial"/>
              <a:ea typeface="Arial"/>
              <a:cs typeface="Arial"/>
              <a:sym typeface="Arial"/>
            </a:endParaRPr>
          </a:p>
        </p:txBody>
      </p:sp>
      <p:sp>
        <p:nvSpPr>
          <p:cNvPr id="382" name="Google Shape;382;p20"/>
          <p:cNvSpPr txBox="1"/>
          <p:nvPr/>
        </p:nvSpPr>
        <p:spPr>
          <a:xfrm>
            <a:off x="6177280" y="2034540"/>
            <a:ext cx="52832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du Conseil</a:t>
            </a:r>
            <a:endParaRPr b="1" sz="700">
              <a:solidFill>
                <a:srgbClr val="7F7F7F"/>
              </a:solidFill>
              <a:latin typeface="Arial"/>
              <a:ea typeface="Arial"/>
              <a:cs typeface="Arial"/>
              <a:sym typeface="Arial"/>
            </a:endParaRPr>
          </a:p>
        </p:txBody>
      </p:sp>
      <p:sp>
        <p:nvSpPr>
          <p:cNvPr id="383" name="Google Shape;383;p20"/>
          <p:cNvSpPr txBox="1"/>
          <p:nvPr/>
        </p:nvSpPr>
        <p:spPr>
          <a:xfrm>
            <a:off x="5506720" y="1998980"/>
            <a:ext cx="599440" cy="335669"/>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Adoption Parlement Européen</a:t>
            </a:r>
            <a:endParaRPr b="1" sz="700">
              <a:solidFill>
                <a:srgbClr val="7F7F7F"/>
              </a:solidFill>
              <a:latin typeface="Arial"/>
              <a:ea typeface="Arial"/>
              <a:cs typeface="Arial"/>
              <a:sym typeface="Arial"/>
            </a:endParaRPr>
          </a:p>
        </p:txBody>
      </p:sp>
      <p:sp>
        <p:nvSpPr>
          <p:cNvPr id="384" name="Google Shape;384;p20"/>
          <p:cNvSpPr txBox="1"/>
          <p:nvPr/>
        </p:nvSpPr>
        <p:spPr>
          <a:xfrm>
            <a:off x="3947160" y="1836421"/>
            <a:ext cx="3307080" cy="115417"/>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rgbClr val="7F7F7F"/>
                </a:solidFill>
                <a:latin typeface="Arial"/>
                <a:ea typeface="Arial"/>
                <a:cs typeface="Arial"/>
                <a:sym typeface="Arial"/>
              </a:rPr>
              <a:t>Package de Energie propre pour tous les européens : Processus législatif </a:t>
            </a:r>
            <a:endParaRPr b="1" sz="700">
              <a:solidFill>
                <a:srgbClr val="7F7F7F"/>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21"/>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90" name="Google Shape;390;p21"/>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391" name="Google Shape;391;p21"/>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u="sng">
              <a:solidFill>
                <a:srgbClr val="1A965E"/>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22"/>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97" name="Google Shape;397;p22"/>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5 petits bâtiments résidentiels, 15 maisons individuelles, un immeuble de bureaux et une école secondaire. Tous les bâtiments sont raccordés au réseau électrique principal et la plupart d'entre eux au réseau central de gaz naturel. </a:t>
            </a:r>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 </a:t>
            </a:r>
            <a:r>
              <a:rPr b="0" i="0" lang="en-US" sz="2000" u="none" cap="none" strike="noStrike">
                <a:solidFill>
                  <a:schemeClr val="dk1"/>
                </a:solidFill>
                <a:latin typeface="Calibri"/>
                <a:ea typeface="Calibri"/>
                <a:cs typeface="Calibri"/>
                <a:sym typeface="Calibri"/>
              </a:rPr>
              <a:t>la </a:t>
            </a:r>
            <a:r>
              <a:rPr b="1" i="0" lang="en-US" sz="2000" u="none" cap="none" strike="noStrike">
                <a:solidFill>
                  <a:schemeClr val="dk1"/>
                </a:solidFill>
                <a:latin typeface="Calibri"/>
                <a:ea typeface="Calibri"/>
                <a:cs typeface="Calibri"/>
                <a:sym typeface="Calibri"/>
              </a:rPr>
              <a:t>surface utile intérieure au sol </a:t>
            </a:r>
            <a:r>
              <a:rPr b="0" i="0" lang="en-US" sz="2000" u="none" cap="none" strike="noStrike">
                <a:solidFill>
                  <a:schemeClr val="dk1"/>
                </a:solidFill>
                <a:latin typeface="Calibri"/>
                <a:ea typeface="Calibri"/>
                <a:cs typeface="Calibri"/>
                <a:sym typeface="Calibri"/>
              </a:rPr>
              <a:t>et la </a:t>
            </a:r>
            <a:r>
              <a:rPr b="1" i="0" lang="en-US" sz="2000" u="none" cap="none" strike="noStrike">
                <a:solidFill>
                  <a:schemeClr val="dk1"/>
                </a:solidFill>
                <a:latin typeface="Calibri"/>
                <a:ea typeface="Calibri"/>
                <a:cs typeface="Calibri"/>
                <a:sym typeface="Calibri"/>
              </a:rPr>
              <a:t>consommation d'énergie thermique annuelle calculée </a:t>
            </a:r>
            <a:r>
              <a:rPr b="0" i="0" lang="en-US" sz="2000" u="none" cap="none" strike="noStrike">
                <a:solidFill>
                  <a:schemeClr val="dk1"/>
                </a:solidFill>
                <a:latin typeface="Calibri"/>
                <a:ea typeface="Calibri"/>
                <a:cs typeface="Calibri"/>
                <a:sym typeface="Calibri"/>
              </a:rPr>
              <a:t>de tous les bâtiments du quartier    </a:t>
            </a:r>
            <a:endParaRPr b="0" i="0" sz="2000" u="none" cap="none" strike="noStrike">
              <a:solidFill>
                <a:schemeClr val="dk1"/>
              </a:solidFill>
              <a:latin typeface="Calibri"/>
              <a:ea typeface="Calibri"/>
              <a:cs typeface="Calibri"/>
              <a:sym typeface="Calibri"/>
            </a:endParaRPr>
          </a:p>
        </p:txBody>
      </p:sp>
      <p:sp>
        <p:nvSpPr>
          <p:cNvPr id="398" name="Google Shape;398;p2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u="sng">
              <a:solidFill>
                <a:srgbClr val="1A965E"/>
              </a:solidFill>
            </a:endParaRPr>
          </a:p>
        </p:txBody>
      </p:sp>
      <p:grpSp>
        <p:nvGrpSpPr>
          <p:cNvPr id="399" name="Google Shape;399;p22"/>
          <p:cNvGrpSpPr/>
          <p:nvPr/>
        </p:nvGrpSpPr>
        <p:grpSpPr>
          <a:xfrm>
            <a:off x="340512" y="3803527"/>
            <a:ext cx="8514080" cy="1145373"/>
            <a:chOff x="340512" y="3584452"/>
            <a:chExt cx="8514080" cy="1145373"/>
          </a:xfrm>
        </p:grpSpPr>
        <p:sp>
          <p:nvSpPr>
            <p:cNvPr id="400" name="Google Shape;400;p22"/>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1800"/>
                <a:buFont typeface="Arial"/>
                <a:buNone/>
              </a:pPr>
              <a:r>
                <a:rPr b="1" lang="en-US" sz="1800">
                  <a:solidFill>
                    <a:schemeClr val="dk1"/>
                  </a:solidFill>
                  <a:latin typeface="Calibri"/>
                  <a:ea typeface="Calibri"/>
                  <a:cs typeface="Calibri"/>
                  <a:sym typeface="Calibri"/>
                </a:rPr>
                <a:t>Calculer la consommation totale annuelle totale d'énergie thermique finale  </a:t>
              </a:r>
              <a:endParaRPr/>
            </a:p>
            <a:p>
              <a:pPr indent="0" lvl="0" marL="0" marR="0" rtl="0" algn="r">
                <a:spcBef>
                  <a:spcPts val="600"/>
                </a:spcBef>
                <a:spcAft>
                  <a:spcPts val="0"/>
                </a:spcAft>
                <a:buClr>
                  <a:schemeClr val="dk1"/>
                </a:buClr>
                <a:buSzPts val="1800"/>
                <a:buFont typeface="Arial"/>
                <a:buNone/>
              </a:pPr>
              <a:r>
                <a:rPr b="1" lang="en-US" sz="1800">
                  <a:solidFill>
                    <a:schemeClr val="dk1"/>
                  </a:solidFill>
                  <a:latin typeface="Calibri"/>
                  <a:ea typeface="Calibri"/>
                  <a:cs typeface="Calibri"/>
                  <a:sym typeface="Calibri"/>
                </a:rPr>
                <a:t>                surface utile du plancher intérieur </a:t>
              </a:r>
              <a:r>
                <a:rPr lang="en-US" sz="1800">
                  <a:solidFill>
                    <a:schemeClr val="dk1"/>
                  </a:solidFill>
                  <a:latin typeface="Calibri"/>
                  <a:ea typeface="Calibri"/>
                  <a:cs typeface="Calibri"/>
                  <a:sym typeface="Calibri"/>
                </a:rPr>
                <a:t>(c.-à-d. intensité de consommation </a:t>
              </a:r>
              <a:endParaRPr/>
            </a:p>
            <a:p>
              <a:pPr indent="0" lvl="0" marL="0" marR="0" rtl="0" algn="r">
                <a:spcBef>
                  <a:spcPts val="600"/>
                </a:spcBef>
                <a:spcAft>
                  <a:spcPts val="0"/>
                </a:spcAft>
                <a:buClr>
                  <a:schemeClr val="dk1"/>
                </a:buClr>
                <a:buSzPts val="1800"/>
                <a:buFont typeface="Arial"/>
                <a:buNone/>
              </a:pPr>
              <a:r>
                <a:rPr lang="en-US" sz="1800">
                  <a:solidFill>
                    <a:schemeClr val="dk1"/>
                  </a:solidFill>
                  <a:latin typeface="Calibri"/>
                  <a:ea typeface="Calibri"/>
                  <a:cs typeface="Calibri"/>
                  <a:sym typeface="Calibri"/>
                </a:rPr>
                <a:t>d'énergie thermique finale).</a:t>
              </a:r>
              <a:endParaRPr b="1" sz="1800">
                <a:solidFill>
                  <a:schemeClr val="dk1"/>
                </a:solidFill>
                <a:latin typeface="Calibri"/>
                <a:ea typeface="Calibri"/>
                <a:cs typeface="Calibri"/>
                <a:sym typeface="Calibri"/>
              </a:endParaRPr>
            </a:p>
          </p:txBody>
        </p:sp>
        <p:pic>
          <p:nvPicPr>
            <p:cNvPr id="401" name="Google Shape;401;p22"/>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23"/>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07" name="Google Shape;407;p23"/>
          <p:cNvSpPr/>
          <p:nvPr/>
        </p:nvSpPr>
        <p:spPr>
          <a:xfrm>
            <a:off x="672329" y="4977505"/>
            <a:ext cx="801854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et les bâtiments résidentiels, la surface intérieure au sol et la consommation annuelle d'énergie thermique sont données comme valeur totale agrégée pour tous les bâtiments de la catégorie</a:t>
            </a:r>
            <a:endParaRPr sz="1800">
              <a:solidFill>
                <a:srgbClr val="000000"/>
              </a:solidFill>
              <a:latin typeface="Calibri"/>
              <a:ea typeface="Calibri"/>
              <a:cs typeface="Calibri"/>
              <a:sym typeface="Calibri"/>
            </a:endParaRPr>
          </a:p>
        </p:txBody>
      </p:sp>
      <p:pic>
        <p:nvPicPr>
          <p:cNvPr id="408" name="Google Shape;408;p23"/>
          <p:cNvPicPr preferRelativeResize="0"/>
          <p:nvPr/>
        </p:nvPicPr>
        <p:blipFill rotWithShape="1">
          <a:blip r:embed="rId3">
            <a:alphaModFix/>
          </a:blip>
          <a:srcRect b="0" l="0" r="0" t="0"/>
          <a:stretch/>
        </p:blipFill>
        <p:spPr>
          <a:xfrm>
            <a:off x="220623" y="5185145"/>
            <a:ext cx="378512" cy="368806"/>
          </a:xfrm>
          <a:prstGeom prst="rect">
            <a:avLst/>
          </a:prstGeom>
          <a:noFill/>
          <a:ln>
            <a:noFill/>
          </a:ln>
        </p:spPr>
      </p:pic>
      <p:sp>
        <p:nvSpPr>
          <p:cNvPr id="409" name="Google Shape;409;p23"/>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u="sng">
              <a:solidFill>
                <a:srgbClr val="1A965E"/>
              </a:solidFill>
            </a:endParaRPr>
          </a:p>
        </p:txBody>
      </p:sp>
      <p:sp>
        <p:nvSpPr>
          <p:cNvPr id="410" name="Google Shape;410;p23"/>
          <p:cNvSpPr/>
          <p:nvPr/>
        </p:nvSpPr>
        <p:spPr>
          <a:xfrm>
            <a:off x="184052" y="820521"/>
            <a:ext cx="28512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411" name="Google Shape;411;p23"/>
          <p:cNvGraphicFramePr/>
          <p:nvPr/>
        </p:nvGraphicFramePr>
        <p:xfrm>
          <a:off x="196753" y="1383502"/>
          <a:ext cx="3000000" cy="3000000"/>
        </p:xfrm>
        <a:graphic>
          <a:graphicData uri="http://schemas.openxmlformats.org/drawingml/2006/table">
            <a:tbl>
              <a:tblPr bandRow="1" firstRow="1">
                <a:noFill/>
                <a:tableStyleId>{1F3C6EDE-E909-440C-8385-25E80C0886D4}</a:tableStyleId>
              </a:tblPr>
              <a:tblGrid>
                <a:gridCol w="1928825"/>
                <a:gridCol w="1309325"/>
                <a:gridCol w="2145675"/>
                <a:gridCol w="314840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b="1" lang="en-US" sz="1400"/>
                        <a:t>Consommation annuelle d'énergie thermique calculée</a:t>
                      </a:r>
                      <a:r>
                        <a:rPr lang="en-US" sz="1400"/>
                        <a:t> (</a:t>
                      </a:r>
                      <a:r>
                        <a:rPr b="1" lang="en-US" sz="1400" u="none" cap="none" strike="noStrike">
                          <a:solidFill>
                            <a:schemeClr val="lt1"/>
                          </a:solidFill>
                          <a:latin typeface="Calibri"/>
                          <a:ea typeface="Calibri"/>
                          <a:cs typeface="Calibri"/>
                          <a:sym typeface="Calibri"/>
                        </a:rPr>
                        <a:t>kWh</a:t>
                      </a:r>
                      <a:r>
                        <a:rPr baseline="-25000" lang="en-US" sz="1400" u="none" cap="none" strike="noStrike"/>
                        <a:t>th</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370850">
                <a:tc>
                  <a:txBody>
                    <a:bodyPr/>
                    <a:lstStyle/>
                    <a:p>
                      <a:pPr indent="0" lvl="0" marL="0" marR="0" rtl="0" algn="l">
                        <a:spcBef>
                          <a:spcPts val="0"/>
                        </a:spcBef>
                        <a:spcAft>
                          <a:spcPts val="0"/>
                        </a:spcAft>
                        <a:buNone/>
                      </a:pPr>
                      <a:r>
                        <a:rPr lang="en-US" sz="1800"/>
                        <a:t>Bureau</a:t>
                      </a:r>
                      <a:endParaRPr sz="1800"/>
                    </a:p>
                  </a:txBody>
                  <a:tcPr marT="45725" marB="45725" marR="91450" marL="91450" anchor="ctr"/>
                </a:tc>
                <a:tc>
                  <a:txBody>
                    <a:bodyPr/>
                    <a:lstStyle/>
                    <a:p>
                      <a:pPr indent="0" lvl="0" marL="0" marR="0" rtl="0" algn="ctr">
                        <a:spcBef>
                          <a:spcPts val="0"/>
                        </a:spcBef>
                        <a:spcAft>
                          <a:spcPts val="0"/>
                        </a:spcAft>
                        <a:buNone/>
                      </a:pPr>
                      <a:r>
                        <a:rPr lang="en-US" sz="1800"/>
                        <a:t>1045</a:t>
                      </a:r>
                      <a:endParaRPr sz="1800"/>
                    </a:p>
                  </a:txBody>
                  <a:tcPr marT="45725" marB="45725" marR="91450" marL="91450" anchor="ctr"/>
                </a:tc>
                <a:tc>
                  <a:txBody>
                    <a:bodyPr/>
                    <a:lstStyle/>
                    <a:p>
                      <a:pPr indent="0" lvl="0" marL="0" marR="0" rtl="0" algn="ctr">
                        <a:spcBef>
                          <a:spcPts val="0"/>
                        </a:spcBef>
                        <a:spcAft>
                          <a:spcPts val="0"/>
                        </a:spcAft>
                        <a:buNone/>
                      </a:pPr>
                      <a:r>
                        <a:t/>
                      </a:r>
                      <a:endParaRPr sz="1800"/>
                    </a:p>
                  </a:txBody>
                  <a:tcPr marT="45725" marB="45725" marR="91450" marL="91450" anchor="ctr"/>
                </a:tc>
                <a:tc>
                  <a:txBody>
                    <a:bodyPr/>
                    <a:lstStyle/>
                    <a:p>
                      <a:pPr indent="0" lvl="0" marL="0" marR="0" rtl="0" algn="l">
                        <a:spcBef>
                          <a:spcPts val="0"/>
                        </a:spcBef>
                        <a:spcAft>
                          <a:spcPts val="0"/>
                        </a:spcAft>
                        <a:buNone/>
                      </a:pPr>
                      <a:r>
                        <a:rPr lang="en-US" sz="1200"/>
                        <a:t>Centrale HP pour le chauffage, le refroidissement et l'eau chaude sanitaire.</a:t>
                      </a:r>
                      <a:endParaRPr sz="1200"/>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1847</a:t>
                      </a:r>
                      <a:endParaRPr sz="1800"/>
                    </a:p>
                  </a:txBody>
                  <a:tcPr marT="45725" marB="45725" marR="91450" marL="91450" anchor="ctr"/>
                </a:tc>
                <a:tc>
                  <a:txBody>
                    <a:bodyPr/>
                    <a:lstStyle/>
                    <a:p>
                      <a:pPr indent="0" lvl="0" marL="0" marR="0" rtl="0" algn="ctr">
                        <a:spcBef>
                          <a:spcPts val="0"/>
                        </a:spcBef>
                        <a:spcAft>
                          <a:spcPts val="0"/>
                        </a:spcAft>
                        <a:buNone/>
                      </a:pPr>
                      <a:r>
                        <a:rPr lang="en-US" sz="1800"/>
                        <a:t>59452</a:t>
                      </a:r>
                      <a:endParaRPr sz="1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(15)</a:t>
                      </a:r>
                      <a:endParaRPr sz="1800"/>
                    </a:p>
                  </a:txBody>
                  <a:tcPr marT="45725" marB="45725" marR="91450" marL="91450" anchor="ctr"/>
                </a:tc>
                <a:tc>
                  <a:txBody>
                    <a:bodyPr/>
                    <a:lstStyle/>
                    <a:p>
                      <a:pPr indent="0" lvl="0" marL="0" marR="0" rtl="0" algn="ctr">
                        <a:spcBef>
                          <a:spcPts val="0"/>
                        </a:spcBef>
                        <a:spcAft>
                          <a:spcPts val="0"/>
                        </a:spcAft>
                        <a:buNone/>
                      </a:pPr>
                      <a:r>
                        <a:rPr lang="en-US" sz="1800"/>
                        <a:t>1805</a:t>
                      </a:r>
                      <a:endParaRPr sz="1800"/>
                    </a:p>
                  </a:txBody>
                  <a:tcPr marT="45725" marB="45725" marR="91450" marL="91450" anchor="ctr"/>
                </a:tc>
                <a:tc>
                  <a:txBody>
                    <a:bodyPr/>
                    <a:lstStyle/>
                    <a:p>
                      <a:pPr indent="0" lvl="0" marL="0" marR="0" rtl="0" algn="ctr">
                        <a:spcBef>
                          <a:spcPts val="0"/>
                        </a:spcBef>
                        <a:spcAft>
                          <a:spcPts val="0"/>
                        </a:spcAft>
                        <a:buNone/>
                      </a:pPr>
                      <a:r>
                        <a:rPr lang="en-US" sz="1800"/>
                        <a:t>202521</a:t>
                      </a:r>
                      <a:endParaRPr sz="1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HP local pour le refroidissement de l'espace. </a:t>
                      </a:r>
                      <a:endParaRPr sz="1800">
                        <a:solidFill>
                          <a:schemeClr val="dk1"/>
                        </a:solidFill>
                      </a:endParaRPr>
                    </a:p>
                  </a:txBody>
                  <a:tcPr marT="45725" marB="45725" marR="91450" marL="91450"/>
                </a:tc>
              </a:tr>
              <a:tr h="370850">
                <a:tc>
                  <a:txBody>
                    <a:bodyPr/>
                    <a:lstStyle/>
                    <a:p>
                      <a:pPr indent="0" lvl="0" marL="0" marR="0" rtl="0" algn="l">
                        <a:spcBef>
                          <a:spcPts val="0"/>
                        </a:spcBef>
                        <a:spcAft>
                          <a:spcPts val="0"/>
                        </a:spcAft>
                        <a:buNone/>
                      </a:pPr>
                      <a:r>
                        <a:rPr lang="en-US" sz="1800"/>
                        <a:t>Bâtiments résidentiels (5)</a:t>
                      </a:r>
                      <a:endParaRPr sz="1800"/>
                    </a:p>
                  </a:txBody>
                  <a:tcPr marT="45725" marB="45725" marR="91450" marL="91450" anchor="ctr"/>
                </a:tc>
                <a:tc>
                  <a:txBody>
                    <a:bodyPr/>
                    <a:lstStyle/>
                    <a:p>
                      <a:pPr indent="0" lvl="0" marL="0" marR="0" rtl="0" algn="ctr">
                        <a:spcBef>
                          <a:spcPts val="0"/>
                        </a:spcBef>
                        <a:spcAft>
                          <a:spcPts val="0"/>
                        </a:spcAft>
                        <a:buNone/>
                      </a:pPr>
                      <a:r>
                        <a:rPr lang="en-US" sz="1800"/>
                        <a:t>3322</a:t>
                      </a:r>
                      <a:endParaRPr sz="1800"/>
                    </a:p>
                  </a:txBody>
                  <a:tcPr marT="45725" marB="45725" marR="91450" marL="91450" anchor="ctr"/>
                </a:tc>
                <a:tc>
                  <a:txBody>
                    <a:bodyPr/>
                    <a:lstStyle/>
                    <a:p>
                      <a:pPr indent="0" lvl="0" marL="0" marR="0" rtl="0" algn="ctr">
                        <a:spcBef>
                          <a:spcPts val="0"/>
                        </a:spcBef>
                        <a:spcAft>
                          <a:spcPts val="0"/>
                        </a:spcAft>
                        <a:buNone/>
                      </a:pPr>
                      <a:r>
                        <a:rPr lang="en-US" sz="1800"/>
                        <a:t>291007</a:t>
                      </a:r>
                      <a:endParaRPr sz="1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Système HP local pour le refroidissement de l'espace</a:t>
                      </a:r>
                      <a:endParaRPr b="0" i="0" sz="12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412" name="Google Shape;412;p23"/>
          <p:cNvSpPr/>
          <p:nvPr/>
        </p:nvSpPr>
        <p:spPr>
          <a:xfrm>
            <a:off x="6970436" y="860961"/>
            <a:ext cx="180526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 à 2</a:t>
            </a:r>
            <a:endParaRPr sz="2400">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2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18" name="Google Shape;418;p2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sz="1400">
              <a:solidFill>
                <a:srgbClr val="00B050"/>
              </a:solidFill>
            </a:endParaRPr>
          </a:p>
        </p:txBody>
      </p:sp>
      <p:sp>
        <p:nvSpPr>
          <p:cNvPr id="419" name="Google Shape;419;p24"/>
          <p:cNvSpPr/>
          <p:nvPr/>
        </p:nvSpPr>
        <p:spPr>
          <a:xfrm>
            <a:off x="7769918" y="1027000"/>
            <a:ext cx="12216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420" name="Google Shape;420;p24"/>
          <p:cNvSpPr/>
          <p:nvPr/>
        </p:nvSpPr>
        <p:spPr>
          <a:xfrm>
            <a:off x="327621" y="1104014"/>
            <a:ext cx="7999634"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annuelle finale d'énergie </a:t>
            </a:r>
            <a:endParaRPr b="1" sz="2000">
              <a:solidFill>
                <a:schemeClr val="dk1"/>
              </a:solidFill>
              <a:latin typeface="Calibri"/>
              <a:ea typeface="Calibri"/>
              <a:cs typeface="Calibri"/>
              <a:sym typeface="Calibri"/>
            </a:endParaRPr>
          </a:p>
          <a:p>
            <a:pPr indent="0" lvl="0" marL="0" marR="0" rtl="0" algn="l">
              <a:spcBef>
                <a:spcPts val="0"/>
              </a:spcBef>
              <a:spcAft>
                <a:spcPts val="0"/>
              </a:spcAft>
              <a:buNone/>
            </a:pPr>
            <a:r>
              <a:rPr b="1" lang="en-US" sz="2000">
                <a:solidFill>
                  <a:schemeClr val="dk1"/>
                </a:solidFill>
                <a:latin typeface="Calibri"/>
                <a:ea typeface="Calibri"/>
                <a:cs typeface="Calibri"/>
                <a:sym typeface="Calibri"/>
              </a:rPr>
              <a:t>thermique </a:t>
            </a:r>
            <a:r>
              <a:rPr lang="en-US" sz="2000">
                <a:solidFill>
                  <a:schemeClr val="dk1"/>
                </a:solidFill>
                <a:latin typeface="Calibri"/>
                <a:ea typeface="Calibri"/>
                <a:cs typeface="Calibri"/>
                <a:sym typeface="Calibri"/>
              </a:rPr>
              <a:t>pour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421" name="Google Shape;421;p24"/>
          <p:cNvSpPr/>
          <p:nvPr/>
        </p:nvSpPr>
        <p:spPr>
          <a:xfrm>
            <a:off x="1654157" y="1962521"/>
            <a:ext cx="476848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(0+59452+202521+291007) = </a:t>
            </a:r>
            <a:r>
              <a:rPr b="1" lang="en-US" sz="2000">
                <a:solidFill>
                  <a:schemeClr val="dk1"/>
                </a:solidFill>
                <a:latin typeface="Calibri"/>
                <a:ea typeface="Calibri"/>
                <a:cs typeface="Calibri"/>
                <a:sym typeface="Calibri"/>
              </a:rPr>
              <a:t>552980 </a:t>
            </a:r>
            <a:r>
              <a:rPr baseline="-25000" lang="en-US" sz="2000">
                <a:solidFill>
                  <a:schemeClr val="dk1"/>
                </a:solidFill>
                <a:latin typeface="Calibri"/>
                <a:ea typeface="Calibri"/>
                <a:cs typeface="Calibri"/>
                <a:sym typeface="Calibri"/>
              </a:rPr>
              <a:t>kWhth</a:t>
            </a:r>
            <a:endParaRPr baseline="-25000" sz="2000">
              <a:solidFill>
                <a:schemeClr val="dk1"/>
              </a:solidFill>
              <a:latin typeface="Calibri"/>
              <a:ea typeface="Calibri"/>
              <a:cs typeface="Calibri"/>
              <a:sym typeface="Calibri"/>
            </a:endParaRPr>
          </a:p>
        </p:txBody>
      </p:sp>
      <p:sp>
        <p:nvSpPr>
          <p:cNvPr id="422" name="Google Shape;422;p24"/>
          <p:cNvSpPr/>
          <p:nvPr/>
        </p:nvSpPr>
        <p:spPr>
          <a:xfrm>
            <a:off x="7769918" y="2586493"/>
            <a:ext cx="12216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423" name="Google Shape;423;p24"/>
          <p:cNvSpPr/>
          <p:nvPr/>
        </p:nvSpPr>
        <p:spPr>
          <a:xfrm>
            <a:off x="347044" y="2505527"/>
            <a:ext cx="774037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surface utile intérieure totale </a:t>
            </a:r>
            <a:r>
              <a:rPr lang="en-US" sz="2000">
                <a:solidFill>
                  <a:schemeClr val="dk1"/>
                </a:solidFill>
                <a:latin typeface="Calibri"/>
                <a:ea typeface="Calibri"/>
                <a:cs typeface="Calibri"/>
                <a:sym typeface="Calibri"/>
              </a:rPr>
              <a:t>de tous les bâtiments du quartier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424" name="Google Shape;424;p24"/>
          <p:cNvSpPr/>
          <p:nvPr/>
        </p:nvSpPr>
        <p:spPr>
          <a:xfrm>
            <a:off x="1654157" y="3470613"/>
            <a:ext cx="404469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Calibri"/>
                <a:ea typeface="Calibri"/>
                <a:cs typeface="Calibri"/>
                <a:sym typeface="Calibri"/>
              </a:rPr>
              <a:t>(</a:t>
            </a:r>
            <a:r>
              <a:rPr lang="en-US" sz="2000">
                <a:solidFill>
                  <a:schemeClr val="dk1"/>
                </a:solidFill>
                <a:latin typeface="Calibri"/>
                <a:ea typeface="Calibri"/>
                <a:cs typeface="Calibri"/>
                <a:sym typeface="Calibri"/>
              </a:rPr>
              <a:t>1045</a:t>
            </a:r>
            <a:r>
              <a:rPr lang="en-US" sz="2000">
                <a:solidFill>
                  <a:srgbClr val="000000"/>
                </a:solidFill>
                <a:latin typeface="Calibri"/>
                <a:ea typeface="Calibri"/>
                <a:cs typeface="Calibri"/>
                <a:sym typeface="Calibri"/>
              </a:rPr>
              <a:t>+1847+1805+3322) = </a:t>
            </a:r>
            <a:r>
              <a:rPr b="1" lang="en-US" sz="2000">
                <a:solidFill>
                  <a:srgbClr val="000000"/>
                </a:solidFill>
                <a:latin typeface="Calibri"/>
                <a:ea typeface="Calibri"/>
                <a:cs typeface="Calibri"/>
                <a:sym typeface="Calibri"/>
              </a:rPr>
              <a:t>8109 </a:t>
            </a:r>
            <a:r>
              <a:rPr lang="en-US" sz="2000">
                <a:solidFill>
                  <a:srgbClr val="000000"/>
                </a:solidFill>
                <a:latin typeface="Calibri"/>
                <a:ea typeface="Calibri"/>
                <a:cs typeface="Calibri"/>
                <a:sym typeface="Calibri"/>
              </a:rPr>
              <a:t>m</a:t>
            </a:r>
            <a:r>
              <a:rPr baseline="30000" lang="en-US" sz="2000">
                <a:solidFill>
                  <a:srgbClr val="000000"/>
                </a:solidFill>
                <a:latin typeface="Calibri"/>
                <a:ea typeface="Calibri"/>
                <a:cs typeface="Calibri"/>
                <a:sym typeface="Calibri"/>
              </a:rPr>
              <a:t>2</a:t>
            </a:r>
            <a:endParaRPr baseline="30000" sz="2000">
              <a:solidFill>
                <a:srgbClr val="000000"/>
              </a:solidFill>
              <a:latin typeface="Calibri"/>
              <a:ea typeface="Calibri"/>
              <a:cs typeface="Calibri"/>
              <a:sym typeface="Calibri"/>
            </a:endParaRPr>
          </a:p>
        </p:txBody>
      </p:sp>
      <p:sp>
        <p:nvSpPr>
          <p:cNvPr id="425" name="Google Shape;425;p24"/>
          <p:cNvSpPr/>
          <p:nvPr/>
        </p:nvSpPr>
        <p:spPr>
          <a:xfrm>
            <a:off x="7749122" y="4004248"/>
            <a:ext cx="1217078"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5</a:t>
            </a:r>
            <a:endParaRPr sz="2400">
              <a:solidFill>
                <a:schemeClr val="lt1"/>
              </a:solidFill>
              <a:latin typeface="Calibri"/>
              <a:ea typeface="Calibri"/>
              <a:cs typeface="Calibri"/>
              <a:sym typeface="Calibri"/>
            </a:endParaRPr>
          </a:p>
        </p:txBody>
      </p:sp>
      <p:sp>
        <p:nvSpPr>
          <p:cNvPr id="426" name="Google Shape;426;p24"/>
          <p:cNvSpPr/>
          <p:nvPr/>
        </p:nvSpPr>
        <p:spPr>
          <a:xfrm>
            <a:off x="194644" y="3904529"/>
            <a:ext cx="790825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totale annuelle totale d'énergie </a:t>
            </a:r>
            <a:endParaRPr b="1" sz="2000">
              <a:solidFill>
                <a:schemeClr val="dk1"/>
              </a:solidFill>
              <a:latin typeface="Calibri"/>
              <a:ea typeface="Calibri"/>
              <a:cs typeface="Calibri"/>
              <a:sym typeface="Calibri"/>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thermique par surface utile totale du plancher intérieur</a:t>
            </a:r>
            <a:endParaRPr sz="2000">
              <a:solidFill>
                <a:schemeClr val="dk1"/>
              </a:solidFill>
              <a:latin typeface="Calibri"/>
              <a:ea typeface="Calibri"/>
              <a:cs typeface="Calibri"/>
              <a:sym typeface="Calibri"/>
            </a:endParaRPr>
          </a:p>
        </p:txBody>
      </p:sp>
      <p:pic>
        <p:nvPicPr>
          <p:cNvPr id="427" name="Google Shape;427;p24"/>
          <p:cNvPicPr preferRelativeResize="0"/>
          <p:nvPr/>
        </p:nvPicPr>
        <p:blipFill rotWithShape="1">
          <a:blip r:embed="rId3">
            <a:alphaModFix/>
          </a:blip>
          <a:srcRect b="0" l="0" r="0" t="0"/>
          <a:stretch/>
        </p:blipFill>
        <p:spPr>
          <a:xfrm>
            <a:off x="5994400" y="4826000"/>
            <a:ext cx="2458425" cy="1482374"/>
          </a:xfrm>
          <a:prstGeom prst="rect">
            <a:avLst/>
          </a:prstGeom>
          <a:noFill/>
          <a:ln>
            <a:noFill/>
          </a:ln>
        </p:spPr>
      </p:pic>
      <p:grpSp>
        <p:nvGrpSpPr>
          <p:cNvPr id="428" name="Google Shape;428;p24"/>
          <p:cNvGrpSpPr/>
          <p:nvPr/>
        </p:nvGrpSpPr>
        <p:grpSpPr>
          <a:xfrm>
            <a:off x="1318059" y="4802278"/>
            <a:ext cx="7042366" cy="1392770"/>
            <a:chOff x="1057193" y="4837003"/>
            <a:chExt cx="7042366" cy="1392770"/>
          </a:xfrm>
        </p:grpSpPr>
        <p:grpSp>
          <p:nvGrpSpPr>
            <p:cNvPr id="429" name="Google Shape;429;p24"/>
            <p:cNvGrpSpPr/>
            <p:nvPr/>
          </p:nvGrpSpPr>
          <p:grpSpPr>
            <a:xfrm>
              <a:off x="3546509" y="4837003"/>
              <a:ext cx="2133755" cy="747415"/>
              <a:chOff x="-5641761" y="1178783"/>
              <a:chExt cx="2133755" cy="747415"/>
            </a:xfrm>
          </p:grpSpPr>
          <p:pic>
            <p:nvPicPr>
              <p:cNvPr id="430" name="Google Shape;430;p24"/>
              <p:cNvPicPr preferRelativeResize="0"/>
              <p:nvPr/>
            </p:nvPicPr>
            <p:blipFill rotWithShape="1">
              <a:blip r:embed="rId4">
                <a:alphaModFix/>
              </a:blip>
              <a:srcRect b="0" l="0" r="0" t="0"/>
              <a:stretch/>
            </p:blipFill>
            <p:spPr>
              <a:xfrm>
                <a:off x="-5068442" y="1178783"/>
                <a:ext cx="987119" cy="747415"/>
              </a:xfrm>
              <a:prstGeom prst="rect">
                <a:avLst/>
              </a:prstGeom>
              <a:noFill/>
              <a:ln>
                <a:noFill/>
              </a:ln>
            </p:spPr>
          </p:pic>
          <p:sp>
            <p:nvSpPr>
              <p:cNvPr id="431" name="Google Shape;431;p24"/>
              <p:cNvSpPr/>
              <p:nvPr/>
            </p:nvSpPr>
            <p:spPr>
              <a:xfrm>
                <a:off x="-5641761" y="1316506"/>
                <a:ext cx="213375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Surface utile totale à l'intérieur</a:t>
                </a:r>
                <a:endParaRPr b="1" i="1" sz="1600">
                  <a:solidFill>
                    <a:schemeClr val="dk1"/>
                  </a:solidFill>
                  <a:latin typeface="Calibri"/>
                  <a:ea typeface="Calibri"/>
                  <a:cs typeface="Calibri"/>
                  <a:sym typeface="Calibri"/>
                </a:endParaRPr>
              </a:p>
            </p:txBody>
          </p:sp>
        </p:grpSp>
        <p:sp>
          <p:nvSpPr>
            <p:cNvPr id="432" name="Google Shape;432;p24"/>
            <p:cNvSpPr txBox="1"/>
            <p:nvPr/>
          </p:nvSpPr>
          <p:spPr>
            <a:xfrm>
              <a:off x="1277338" y="5568053"/>
              <a:ext cx="159210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552980 kWh</a:t>
              </a:r>
              <a:r>
                <a:rPr baseline="-25000" lang="en-US" sz="2000" u="sng">
                  <a:solidFill>
                    <a:schemeClr val="dk1"/>
                  </a:solidFill>
                  <a:latin typeface="Calibri"/>
                  <a:ea typeface="Calibri"/>
                  <a:cs typeface="Calibri"/>
                  <a:sym typeface="Calibri"/>
                </a:rPr>
                <a:t>θ</a:t>
              </a:r>
              <a:endParaRPr baseline="-25000" sz="2000" u="sng">
                <a:solidFill>
                  <a:schemeClr val="dk1"/>
                </a:solidFill>
                <a:latin typeface="Calibri"/>
                <a:ea typeface="Calibri"/>
                <a:cs typeface="Calibri"/>
                <a:sym typeface="Calibri"/>
              </a:endParaRPr>
            </a:p>
          </p:txBody>
        </p:sp>
        <p:sp>
          <p:nvSpPr>
            <p:cNvPr id="433" name="Google Shape;433;p24"/>
            <p:cNvSpPr/>
            <p:nvPr/>
          </p:nvSpPr>
          <p:spPr>
            <a:xfrm>
              <a:off x="3239227" y="5306443"/>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434" name="Google Shape;434;p24"/>
            <p:cNvSpPr/>
            <p:nvPr/>
          </p:nvSpPr>
          <p:spPr>
            <a:xfrm>
              <a:off x="5230889" y="5306443"/>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435" name="Google Shape;435;p24"/>
            <p:cNvSpPr/>
            <p:nvPr/>
          </p:nvSpPr>
          <p:spPr>
            <a:xfrm>
              <a:off x="1057193" y="4877535"/>
              <a:ext cx="2043245" cy="666351"/>
            </a:xfrm>
            <a:prstGeom prst="roundRect">
              <a:avLst>
                <a:gd fmla="val 16667" name="adj"/>
              </a:avLst>
            </a:prstGeom>
            <a:solidFill>
              <a:srgbClr val="E36C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Énergie thermique totale</a:t>
              </a:r>
              <a:endParaRPr b="1" sz="1800">
                <a:solidFill>
                  <a:schemeClr val="lt1"/>
                </a:solidFill>
                <a:latin typeface="Calibri"/>
                <a:ea typeface="Calibri"/>
                <a:cs typeface="Calibri"/>
                <a:sym typeface="Calibri"/>
              </a:endParaRPr>
            </a:p>
          </p:txBody>
        </p:sp>
        <p:sp>
          <p:nvSpPr>
            <p:cNvPr id="436" name="Google Shape;436;p24"/>
            <p:cNvSpPr txBox="1"/>
            <p:nvPr/>
          </p:nvSpPr>
          <p:spPr>
            <a:xfrm>
              <a:off x="3979872" y="5568053"/>
              <a:ext cx="105349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8 109 m</a:t>
              </a:r>
              <a:r>
                <a:rPr baseline="30000" lang="en-US" sz="2000" u="sng">
                  <a:solidFill>
                    <a:schemeClr val="dk1"/>
                  </a:solidFill>
                  <a:latin typeface="Calibri"/>
                  <a:ea typeface="Calibri"/>
                  <a:cs typeface="Calibri"/>
                  <a:sym typeface="Calibri"/>
                </a:rPr>
                <a:t>2</a:t>
              </a:r>
              <a:endParaRPr/>
            </a:p>
          </p:txBody>
        </p:sp>
        <p:sp>
          <p:nvSpPr>
            <p:cNvPr id="437" name="Google Shape;437;p24"/>
            <p:cNvSpPr/>
            <p:nvPr/>
          </p:nvSpPr>
          <p:spPr>
            <a:xfrm>
              <a:off x="5761740" y="5537275"/>
              <a:ext cx="2337819" cy="461665"/>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rgbClr val="FF0000"/>
                  </a:solidFill>
                  <a:latin typeface="Calibri"/>
                  <a:ea typeface="Calibri"/>
                  <a:cs typeface="Calibri"/>
                  <a:sym typeface="Calibri"/>
                </a:rPr>
                <a:t>68,2 </a:t>
              </a:r>
              <a:r>
                <a:rPr b="1" baseline="-25000" lang="en-US" sz="2400" u="sng">
                  <a:solidFill>
                    <a:srgbClr val="FF0000"/>
                  </a:solidFill>
                  <a:latin typeface="Calibri"/>
                  <a:ea typeface="Calibri"/>
                  <a:cs typeface="Calibri"/>
                  <a:sym typeface="Calibri"/>
                </a:rPr>
                <a:t>kWhth</a:t>
              </a:r>
              <a:r>
                <a:rPr b="1" lang="en-US" sz="2400" u="sng">
                  <a:solidFill>
                    <a:srgbClr val="FF0000"/>
                  </a:solidFill>
                  <a:latin typeface="Calibri"/>
                  <a:ea typeface="Calibri"/>
                  <a:cs typeface="Calibri"/>
                  <a:sym typeface="Calibri"/>
                </a:rPr>
                <a:t>/m</a:t>
              </a:r>
              <a:r>
                <a:rPr b="1" baseline="30000" lang="en-US" sz="2400" u="sng">
                  <a:solidFill>
                    <a:srgbClr val="FF0000"/>
                  </a:solidFill>
                  <a:latin typeface="Calibri"/>
                  <a:ea typeface="Calibri"/>
                  <a:cs typeface="Calibri"/>
                  <a:sym typeface="Calibri"/>
                </a:rPr>
                <a:t>2</a:t>
              </a:r>
              <a:r>
                <a:rPr b="1" lang="en-US" sz="2400" u="sng">
                  <a:solidFill>
                    <a:srgbClr val="FF0000"/>
                  </a:solidFill>
                  <a:latin typeface="Calibri"/>
                  <a:ea typeface="Calibri"/>
                  <a:cs typeface="Calibri"/>
                  <a:sym typeface="Calibri"/>
                </a:rPr>
                <a:t>/a</a:t>
              </a:r>
              <a:endParaRPr b="1" baseline="30000" sz="2400" u="sng">
                <a:solidFill>
                  <a:srgbClr val="FF0000"/>
                </a:solidFill>
                <a:latin typeface="Calibri"/>
                <a:ea typeface="Calibri"/>
                <a:cs typeface="Calibri"/>
                <a:sym typeface="Calibri"/>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25"/>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443" name="Google Shape;443;p2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sz="1400">
              <a:solidFill>
                <a:srgbClr val="00B050"/>
              </a:solidFill>
            </a:endParaRPr>
          </a:p>
        </p:txBody>
      </p:sp>
      <p:sp>
        <p:nvSpPr>
          <p:cNvPr id="444" name="Google Shape;444;p25"/>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26"/>
          <p:cNvSpPr txBox="1"/>
          <p:nvPr>
            <p:ph idx="12" type="sldNum"/>
          </p:nvPr>
        </p:nvSpPr>
        <p:spPr>
          <a:xfrm>
            <a:off x="8528538" y="6548730"/>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450" name="Google Shape;450;p26"/>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Dans un quartier existant, il y a 22 maisons individuelles, un jardin d'enfants et une école primaire. Tous les bâtiments sont connectés au réseau électrique principal et tous sont équipés de chaudières centrales (gaz naturel ou fioul). </a:t>
            </a:r>
            <a:endParaRPr b="0" i="0"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451" name="Google Shape;451;p2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sz="1400">
              <a:solidFill>
                <a:srgbClr val="00B050"/>
              </a:solidFill>
            </a:endParaRPr>
          </a:p>
        </p:txBody>
      </p:sp>
      <p:sp>
        <p:nvSpPr>
          <p:cNvPr id="452" name="Google Shape;452;p26"/>
          <p:cNvSpPr txBox="1"/>
          <p:nvPr/>
        </p:nvSpPr>
        <p:spPr>
          <a:xfrm>
            <a:off x="174661" y="2265042"/>
            <a:ext cx="8234039" cy="77285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i="1" lang="en-US" sz="2000">
                <a:solidFill>
                  <a:schemeClr val="dk1"/>
                </a:solidFill>
                <a:latin typeface="Calibri"/>
                <a:ea typeface="Calibri"/>
                <a:cs typeface="Calibri"/>
                <a:sym typeface="Calibri"/>
              </a:rPr>
              <a:t>Données disponibles </a:t>
            </a:r>
            <a:r>
              <a:rPr i="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La </a:t>
            </a:r>
            <a:r>
              <a:rPr b="1" lang="en-US" sz="2000">
                <a:solidFill>
                  <a:schemeClr val="dk1"/>
                </a:solidFill>
                <a:latin typeface="Calibri"/>
                <a:ea typeface="Calibri"/>
                <a:cs typeface="Calibri"/>
                <a:sym typeface="Calibri"/>
              </a:rPr>
              <a:t>surface utile </a:t>
            </a:r>
            <a:r>
              <a:rPr lang="en-US" sz="2000">
                <a:solidFill>
                  <a:schemeClr val="dk1"/>
                </a:solidFill>
                <a:latin typeface="Calibri"/>
                <a:ea typeface="Calibri"/>
                <a:cs typeface="Calibri"/>
                <a:sym typeface="Calibri"/>
              </a:rPr>
              <a:t>au</a:t>
            </a:r>
            <a:r>
              <a:rPr b="1" lang="en-US" sz="2000">
                <a:solidFill>
                  <a:schemeClr val="dk1"/>
                </a:solidFill>
                <a:latin typeface="Calibri"/>
                <a:ea typeface="Calibri"/>
                <a:cs typeface="Calibri"/>
                <a:sym typeface="Calibri"/>
              </a:rPr>
              <a:t> sol</a:t>
            </a:r>
            <a:r>
              <a:rPr lang="en-US" sz="2000">
                <a:solidFill>
                  <a:schemeClr val="dk1"/>
                </a:solidFill>
                <a:latin typeface="Calibri"/>
                <a:ea typeface="Calibri"/>
                <a:cs typeface="Calibri"/>
                <a:sym typeface="Calibri"/>
              </a:rPr>
              <a:t> et la </a:t>
            </a:r>
            <a:r>
              <a:rPr b="1" lang="en-US" sz="2000">
                <a:solidFill>
                  <a:schemeClr val="dk1"/>
                </a:solidFill>
                <a:latin typeface="Calibri"/>
                <a:ea typeface="Calibri"/>
                <a:cs typeface="Calibri"/>
                <a:sym typeface="Calibri"/>
              </a:rPr>
              <a:t>consommation annuelle d'énergie thermique calculée</a:t>
            </a:r>
            <a:r>
              <a:rPr lang="en-US" sz="2000">
                <a:solidFill>
                  <a:schemeClr val="dk1"/>
                </a:solidFill>
                <a:latin typeface="Calibri"/>
                <a:ea typeface="Calibri"/>
                <a:cs typeface="Calibri"/>
                <a:sym typeface="Calibri"/>
              </a:rPr>
              <a:t> de tous les bâtiments du quartier    </a:t>
            </a:r>
            <a:endParaRPr sz="2000">
              <a:solidFill>
                <a:schemeClr val="dk1"/>
              </a:solidFill>
              <a:latin typeface="Calibri"/>
              <a:ea typeface="Calibri"/>
              <a:cs typeface="Calibri"/>
              <a:sym typeface="Calibri"/>
            </a:endParaRPr>
          </a:p>
        </p:txBody>
      </p:sp>
      <p:grpSp>
        <p:nvGrpSpPr>
          <p:cNvPr id="453" name="Google Shape;453;p26"/>
          <p:cNvGrpSpPr/>
          <p:nvPr/>
        </p:nvGrpSpPr>
        <p:grpSpPr>
          <a:xfrm>
            <a:off x="174661" y="3731489"/>
            <a:ext cx="8514080" cy="1145373"/>
            <a:chOff x="340512" y="3584452"/>
            <a:chExt cx="8514080" cy="1145373"/>
          </a:xfrm>
        </p:grpSpPr>
        <p:sp>
          <p:nvSpPr>
            <p:cNvPr id="454" name="Google Shape;454;p26"/>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totale annuelle d'énergie thermique par surface finale totale utile du plancher intérieur </a:t>
              </a:r>
              <a:r>
                <a:rPr lang="en-US" sz="2000">
                  <a:solidFill>
                    <a:schemeClr val="dk1"/>
                  </a:solidFill>
                  <a:latin typeface="Calibri"/>
                  <a:ea typeface="Calibri"/>
                  <a:cs typeface="Calibri"/>
                  <a:sym typeface="Calibri"/>
                </a:rPr>
                <a:t>(c.-à-d. intensité de consommation d'énergie thermique finale).</a:t>
              </a:r>
              <a:endParaRPr b="1" sz="2000">
                <a:solidFill>
                  <a:schemeClr val="dk1"/>
                </a:solidFill>
                <a:latin typeface="Calibri"/>
                <a:ea typeface="Calibri"/>
                <a:cs typeface="Calibri"/>
                <a:sym typeface="Calibri"/>
              </a:endParaRPr>
            </a:p>
          </p:txBody>
        </p:sp>
        <p:pic>
          <p:nvPicPr>
            <p:cNvPr id="455" name="Google Shape;455;p26"/>
            <p:cNvPicPr preferRelativeResize="0"/>
            <p:nvPr/>
          </p:nvPicPr>
          <p:blipFill rotWithShape="1">
            <a:blip r:embed="rId3">
              <a:alphaModFix/>
            </a:blip>
            <a:srcRect b="0" l="0" r="0" t="0"/>
            <a:stretch/>
          </p:blipFill>
          <p:spPr>
            <a:xfrm>
              <a:off x="661151" y="38314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2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000"/>
              <a:buFont typeface="Calibri"/>
              <a:buNone/>
            </a:pPr>
            <a:r>
              <a:rPr lang="en-US"/>
              <a:t>B.2.1 - CONSOMMATION FINALE TOTALE D'ÉNERGIE THERMIQUE POUR LES OPÉRATIONS IMMOBILIÈRES</a:t>
            </a:r>
            <a:endParaRPr b="1">
              <a:solidFill>
                <a:srgbClr val="00B050"/>
              </a:solidFill>
            </a:endParaRPr>
          </a:p>
        </p:txBody>
      </p:sp>
      <p:sp>
        <p:nvSpPr>
          <p:cNvPr id="461" name="Google Shape;461;p27"/>
          <p:cNvSpPr/>
          <p:nvPr/>
        </p:nvSpPr>
        <p:spPr>
          <a:xfrm>
            <a:off x="184052" y="820521"/>
            <a:ext cx="27750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462" name="Google Shape;462;p27"/>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graphicFrame>
        <p:nvGraphicFramePr>
          <p:cNvPr id="463" name="Google Shape;463;p27"/>
          <p:cNvGraphicFramePr/>
          <p:nvPr/>
        </p:nvGraphicFramePr>
        <p:xfrm>
          <a:off x="237662" y="1344833"/>
          <a:ext cx="3000000" cy="3000000"/>
        </p:xfrm>
        <a:graphic>
          <a:graphicData uri="http://schemas.openxmlformats.org/drawingml/2006/table">
            <a:tbl>
              <a:tblPr bandRow="1" firstRow="1">
                <a:noFill/>
                <a:tableStyleId>{1F3C6EDE-E909-440C-8385-25E80C0886D4}</a:tableStyleId>
              </a:tblPr>
              <a:tblGrid>
                <a:gridCol w="2141475"/>
                <a:gridCol w="1452175"/>
                <a:gridCol w="1792075"/>
                <a:gridCol w="330835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400"/>
                        <a:t>Surface utile à l'intérieur (m</a:t>
                      </a:r>
                      <a:r>
                        <a:rPr baseline="30000" lang="en-US" sz="1400"/>
                        <a:t>2</a:t>
                      </a:r>
                      <a:r>
                        <a:rPr lang="en-US" sz="1400"/>
                        <a:t>)</a:t>
                      </a:r>
                      <a:endParaRPr sz="1400"/>
                    </a:p>
                  </a:txBody>
                  <a:tcPr marT="45725" marB="45725" marR="91450" marL="91450"/>
                </a:tc>
                <a:tc>
                  <a:txBody>
                    <a:bodyPr/>
                    <a:lstStyle/>
                    <a:p>
                      <a:pPr indent="0" lvl="0" marL="0" marR="0" rtl="0" algn="ctr">
                        <a:spcBef>
                          <a:spcPts val="0"/>
                        </a:spcBef>
                        <a:spcAft>
                          <a:spcPts val="0"/>
                        </a:spcAft>
                        <a:buNone/>
                      </a:pPr>
                      <a:r>
                        <a:rPr b="1" lang="en-US" sz="1400"/>
                        <a:t>Consommation annuelle d'énergie thermique calculée</a:t>
                      </a:r>
                      <a:r>
                        <a:rPr lang="en-US" sz="1400"/>
                        <a:t> (</a:t>
                      </a:r>
                      <a:r>
                        <a:rPr baseline="-25000" lang="en-US" sz="1400" u="none" cap="none" strike="noStrike"/>
                        <a:t>kWhth</a:t>
                      </a:r>
                      <a:r>
                        <a:rPr lang="en-US" sz="1400" u="none" cap="none" strike="noStrike"/>
                        <a:t>)</a:t>
                      </a:r>
                      <a:endParaRPr sz="1400">
                        <a:solidFill>
                          <a:schemeClr val="lt1"/>
                        </a:solidFill>
                      </a:endParaRPr>
                    </a:p>
                  </a:txBody>
                  <a:tcPr marT="45725" marB="45725" marR="91450" marL="91450"/>
                </a:tc>
                <a:tc>
                  <a:txBody>
                    <a:bodyPr/>
                    <a:lstStyle/>
                    <a:p>
                      <a:pPr indent="0" lvl="0" marL="0" marR="0" rtl="0" algn="ctr">
                        <a:spcBef>
                          <a:spcPts val="0"/>
                        </a:spcBef>
                        <a:spcAft>
                          <a:spcPts val="0"/>
                        </a:spcAft>
                        <a:buNone/>
                      </a:pPr>
                      <a:r>
                        <a:rPr lang="en-US" sz="1400"/>
                        <a:t>Systèmes de CVC</a:t>
                      </a:r>
                      <a:r>
                        <a:rPr lang="en-US" sz="1400"/>
                        <a:t> </a:t>
                      </a:r>
                      <a:endParaRPr sz="1400"/>
                    </a:p>
                    <a:p>
                      <a:pPr indent="0" lvl="0" marL="0" marR="0" rtl="0" algn="ctr">
                        <a:spcBef>
                          <a:spcPts val="0"/>
                        </a:spcBef>
                        <a:spcAft>
                          <a:spcPts val="0"/>
                        </a:spcAft>
                        <a:buNone/>
                      </a:pPr>
                      <a:r>
                        <a:rPr lang="en-US" sz="1400"/>
                        <a:t>(chauffage, refroidissement, </a:t>
                      </a:r>
                      <a:r>
                        <a:rPr lang="en-US" sz="1400"/>
                        <a:t>eau chaude sanitaire)</a:t>
                      </a:r>
                      <a:endParaRPr sz="1400"/>
                    </a:p>
                  </a:txBody>
                  <a:tcPr marT="45725" marB="45725" marR="91450" marL="91450"/>
                </a:tc>
              </a:tr>
              <a:tr h="370850">
                <a:tc>
                  <a:txBody>
                    <a:bodyPr/>
                    <a:lstStyle/>
                    <a:p>
                      <a:pPr indent="0" lvl="0" marL="0" marR="0" rtl="0" algn="l">
                        <a:spcBef>
                          <a:spcPts val="0"/>
                        </a:spcBef>
                        <a:spcAft>
                          <a:spcPts val="0"/>
                        </a:spcAft>
                        <a:buNone/>
                      </a:pPr>
                      <a:r>
                        <a:rPr lang="en-US" sz="1800"/>
                        <a:t>Maternelle </a:t>
                      </a:r>
                      <a:endParaRPr sz="1800"/>
                    </a:p>
                  </a:txBody>
                  <a:tcPr marT="45725" marB="45725" marR="91450" marL="91450" anchor="ctr"/>
                </a:tc>
                <a:tc>
                  <a:txBody>
                    <a:bodyPr/>
                    <a:lstStyle/>
                    <a:p>
                      <a:pPr indent="0" lvl="0" marL="0" marR="0" rtl="0" algn="ctr">
                        <a:spcBef>
                          <a:spcPts val="0"/>
                        </a:spcBef>
                        <a:spcAft>
                          <a:spcPts val="0"/>
                        </a:spcAft>
                        <a:buNone/>
                      </a:pPr>
                      <a:r>
                        <a:rPr lang="en-US" sz="1800"/>
                        <a:t>456</a:t>
                      </a:r>
                      <a:endParaRPr sz="1800"/>
                    </a:p>
                  </a:txBody>
                  <a:tcPr marT="45725" marB="45725" marR="91450" marL="91450" anchor="ctr"/>
                </a:tc>
                <a:tc>
                  <a:txBody>
                    <a:bodyPr/>
                    <a:lstStyle/>
                    <a:p>
                      <a:pPr indent="0" lvl="0" marL="0" marR="0" rtl="0" algn="ctr">
                        <a:spcBef>
                          <a:spcPts val="0"/>
                        </a:spcBef>
                        <a:spcAft>
                          <a:spcPts val="0"/>
                        </a:spcAft>
                        <a:buNone/>
                      </a:pPr>
                      <a:r>
                        <a:rPr lang="en-US" sz="1800"/>
                        <a:t>52470</a:t>
                      </a:r>
                      <a:endParaRPr/>
                    </a:p>
                    <a:p>
                      <a:pPr indent="0" lvl="0" marL="0" marR="0" rtl="0" algn="ctr">
                        <a:spcBef>
                          <a:spcPts val="0"/>
                        </a:spcBef>
                        <a:spcAft>
                          <a:spcPts val="0"/>
                        </a:spcAft>
                        <a:buNone/>
                      </a:pPr>
                      <a:r>
                        <a:rPr lang="en-US" sz="800"/>
                        <a:t>(</a:t>
                      </a:r>
                      <a:r>
                        <a:rPr lang="en-US" sz="800" u="none" cap="none" strike="noStrike"/>
                        <a:t>mazout </a:t>
                      </a:r>
                      <a:r>
                        <a:rPr lang="en-US" sz="800"/>
                        <a:t>)</a:t>
                      </a:r>
                      <a:endParaRPr sz="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fioul pour le chauffage des locaux. HP local pour le refroidissement de l'espace. Chauffe-eau électriques pour </a:t>
                      </a:r>
                      <a:r>
                        <a:rPr lang="en-US" sz="1200"/>
                        <a:t>eau chaude sanitaire</a:t>
                      </a:r>
                      <a:r>
                        <a:rPr lang="en-US" sz="1200" u="none" cap="none" strike="noStrike"/>
                        <a:t>.</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École</a:t>
                      </a:r>
                      <a:endParaRPr sz="1800"/>
                    </a:p>
                  </a:txBody>
                  <a:tcPr marT="45725" marB="45725" marR="91450" marL="91450" anchor="ctr"/>
                </a:tc>
                <a:tc>
                  <a:txBody>
                    <a:bodyPr/>
                    <a:lstStyle/>
                    <a:p>
                      <a:pPr indent="0" lvl="0" marL="0" marR="0" rtl="0" algn="ctr">
                        <a:spcBef>
                          <a:spcPts val="0"/>
                        </a:spcBef>
                        <a:spcAft>
                          <a:spcPts val="0"/>
                        </a:spcAft>
                        <a:buNone/>
                      </a:pPr>
                      <a:r>
                        <a:rPr lang="en-US" sz="1800"/>
                        <a:t>2151</a:t>
                      </a:r>
                      <a:endParaRPr sz="1800"/>
                    </a:p>
                  </a:txBody>
                  <a:tcPr marT="45725" marB="45725" marR="91450" marL="91450" anchor="ctr"/>
                </a:tc>
                <a:tc>
                  <a:txBody>
                    <a:bodyPr/>
                    <a:lstStyle/>
                    <a:p>
                      <a:pPr indent="0" lvl="0" marL="0" marR="0" rtl="0" algn="ctr">
                        <a:spcBef>
                          <a:spcPts val="0"/>
                        </a:spcBef>
                        <a:spcAft>
                          <a:spcPts val="0"/>
                        </a:spcAft>
                        <a:buNone/>
                      </a:pPr>
                      <a:r>
                        <a:rPr lang="en-US" sz="1800"/>
                        <a:t>112929</a:t>
                      </a:r>
                      <a:endParaRPr sz="1800"/>
                    </a:p>
                    <a:p>
                      <a:pPr indent="0" lvl="0" marL="0" marR="0" rtl="0" algn="ctr">
                        <a:lnSpc>
                          <a:spcPct val="100000"/>
                        </a:lnSpc>
                        <a:spcBef>
                          <a:spcPts val="0"/>
                        </a:spcBef>
                        <a:spcAft>
                          <a:spcPts val="0"/>
                        </a:spcAft>
                        <a:buClr>
                          <a:schemeClr val="dk1"/>
                        </a:buClr>
                        <a:buSzPts val="800"/>
                        <a:buFont typeface="Calibri"/>
                        <a:buNone/>
                      </a:pPr>
                      <a:r>
                        <a:rPr lang="en-US" sz="800"/>
                        <a:t>(</a:t>
                      </a:r>
                      <a:r>
                        <a:rPr lang="en-US" sz="800" u="none" cap="none" strike="noStrike"/>
                        <a:t>gaz naturel</a:t>
                      </a:r>
                      <a:r>
                        <a:rPr lang="en-US" sz="800"/>
                        <a:t>)</a:t>
                      </a:r>
                      <a:endParaRPr sz="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HP local pour le refroidissement de l'espace. Chauffe-eau électriques pour </a:t>
                      </a:r>
                      <a:r>
                        <a:rPr lang="en-US" sz="1200"/>
                        <a:t>eau chaude sanitaire</a:t>
                      </a:r>
                      <a:endParaRPr b="0" i="0" sz="1200" u="none" cap="none" strike="noStrike">
                        <a:solidFill>
                          <a:srgbClr val="000000"/>
                        </a:solidFill>
                        <a:latin typeface="Calibri"/>
                        <a:ea typeface="Calibri"/>
                        <a:cs typeface="Calibri"/>
                        <a:sym typeface="Calibri"/>
                      </a:endParaRPr>
                    </a:p>
                  </a:txBody>
                  <a:tcPr marT="45725" marB="45725" marR="91450" marL="91450"/>
                </a:tc>
              </a:tr>
              <a:tr h="370850">
                <a:tc>
                  <a:txBody>
                    <a:bodyPr/>
                    <a:lstStyle/>
                    <a:p>
                      <a:pPr indent="0" lvl="0" marL="0" marR="0" rtl="0" algn="l">
                        <a:spcBef>
                          <a:spcPts val="0"/>
                        </a:spcBef>
                        <a:spcAft>
                          <a:spcPts val="0"/>
                        </a:spcAft>
                        <a:buNone/>
                      </a:pPr>
                      <a:r>
                        <a:rPr lang="en-US" sz="1800"/>
                        <a:t>Maisons individuelles (22)</a:t>
                      </a:r>
                      <a:endParaRPr sz="1800"/>
                    </a:p>
                  </a:txBody>
                  <a:tcPr marT="45725" marB="45725" marR="91450" marL="91450" anchor="ctr"/>
                </a:tc>
                <a:tc>
                  <a:txBody>
                    <a:bodyPr/>
                    <a:lstStyle/>
                    <a:p>
                      <a:pPr indent="0" lvl="0" marL="0" marR="0" rtl="0" algn="ctr">
                        <a:spcBef>
                          <a:spcPts val="0"/>
                        </a:spcBef>
                        <a:spcAft>
                          <a:spcPts val="0"/>
                        </a:spcAft>
                        <a:buNone/>
                      </a:pPr>
                      <a:r>
                        <a:rPr lang="en-US" sz="1800"/>
                        <a:t>2 530</a:t>
                      </a:r>
                      <a:endParaRPr sz="1800"/>
                    </a:p>
                  </a:txBody>
                  <a:tcPr marT="45725" marB="45725" marR="91450" marL="91450" anchor="ctr"/>
                </a:tc>
                <a:tc>
                  <a:txBody>
                    <a:bodyPr/>
                    <a:lstStyle/>
                    <a:p>
                      <a:pPr indent="0" lvl="0" marL="0" marR="0" rtl="0" algn="ctr">
                        <a:spcBef>
                          <a:spcPts val="0"/>
                        </a:spcBef>
                        <a:spcAft>
                          <a:spcPts val="0"/>
                        </a:spcAft>
                        <a:buNone/>
                      </a:pPr>
                      <a:r>
                        <a:rPr lang="en-US" sz="1800"/>
                        <a:t>311443</a:t>
                      </a:r>
                      <a:endParaRPr sz="1800"/>
                    </a:p>
                    <a:p>
                      <a:pPr indent="0" lvl="0" marL="0" marR="0" rtl="0" algn="ctr">
                        <a:lnSpc>
                          <a:spcPct val="100000"/>
                        </a:lnSpc>
                        <a:spcBef>
                          <a:spcPts val="0"/>
                        </a:spcBef>
                        <a:spcAft>
                          <a:spcPts val="0"/>
                        </a:spcAft>
                        <a:buClr>
                          <a:schemeClr val="dk1"/>
                        </a:buClr>
                        <a:buSzPts val="800"/>
                        <a:buFont typeface="Calibri"/>
                        <a:buNone/>
                      </a:pPr>
                      <a:r>
                        <a:rPr lang="en-US" sz="800"/>
                        <a:t>(</a:t>
                      </a:r>
                      <a:r>
                        <a:rPr lang="en-US" sz="800" u="none" cap="none" strike="noStrike"/>
                        <a:t>gaz naturel</a:t>
                      </a:r>
                      <a:r>
                        <a:rPr lang="en-US" sz="800"/>
                        <a:t>)</a:t>
                      </a:r>
                      <a:endParaRPr sz="800"/>
                    </a:p>
                  </a:txBody>
                  <a:tcPr marT="45725" marB="45725" marR="91450" marL="91450" anchor="ctr"/>
                </a:tc>
                <a:tc>
                  <a:txBody>
                    <a:bodyPr/>
                    <a:lstStyle/>
                    <a:p>
                      <a:pPr indent="0" lvl="0" marL="0" marR="0" rtl="0" algn="l">
                        <a:lnSpc>
                          <a:spcPct val="100000"/>
                        </a:lnSpc>
                        <a:spcBef>
                          <a:spcPts val="0"/>
                        </a:spcBef>
                        <a:spcAft>
                          <a:spcPts val="0"/>
                        </a:spcAft>
                        <a:buClr>
                          <a:schemeClr val="dk1"/>
                        </a:buClr>
                        <a:buSzPts val="1200"/>
                        <a:buFont typeface="Calibri"/>
                        <a:buNone/>
                      </a:pPr>
                      <a:r>
                        <a:rPr lang="en-US" sz="1200" u="none" cap="none" strike="noStrike"/>
                        <a:t>Chaudière centrale au gaz naturel pour le chauffage des locaux et l'</a:t>
                      </a:r>
                      <a:r>
                        <a:rPr lang="en-US" sz="1200"/>
                        <a:t>eau chaude sanitaire</a:t>
                      </a:r>
                      <a:r>
                        <a:rPr lang="en-US" sz="1200" u="none" cap="none" strike="noStrike"/>
                        <a:t>. HP local pour le refroidissement de l'espace. </a:t>
                      </a:r>
                      <a:endParaRPr b="0" i="0" sz="1200" u="none" cap="none" strike="noStrike">
                        <a:solidFill>
                          <a:schemeClr val="dk1"/>
                        </a:solidFill>
                        <a:latin typeface="Calibri"/>
                        <a:ea typeface="Calibri"/>
                        <a:cs typeface="Calibri"/>
                        <a:sym typeface="Calibri"/>
                      </a:endParaRPr>
                    </a:p>
                  </a:txBody>
                  <a:tcPr marT="45725" marB="45725" marR="91450" marL="91450"/>
                </a:tc>
              </a:tr>
            </a:tbl>
          </a:graphicData>
        </a:graphic>
      </p:graphicFrame>
      <p:sp>
        <p:nvSpPr>
          <p:cNvPr id="464" name="Google Shape;464;p27"/>
          <p:cNvSpPr/>
          <p:nvPr/>
        </p:nvSpPr>
        <p:spPr>
          <a:xfrm>
            <a:off x="697729" y="4837805"/>
            <a:ext cx="801854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maisons individuelles, la surface au sol interne et la consommation annuelle d'énergie thermique sont indiquées comme une valeur totale agrégée pour tous les bâtiments</a:t>
            </a:r>
            <a:endParaRPr sz="1800">
              <a:solidFill>
                <a:srgbClr val="000000"/>
              </a:solidFill>
              <a:latin typeface="Calibri"/>
              <a:ea typeface="Calibri"/>
              <a:cs typeface="Calibri"/>
              <a:sym typeface="Calibri"/>
            </a:endParaRPr>
          </a:p>
        </p:txBody>
      </p:sp>
      <p:pic>
        <p:nvPicPr>
          <p:cNvPr id="465" name="Google Shape;465;p27"/>
          <p:cNvPicPr preferRelativeResize="0"/>
          <p:nvPr/>
        </p:nvPicPr>
        <p:blipFill rotWithShape="1">
          <a:blip r:embed="rId3">
            <a:alphaModFix/>
          </a:blip>
          <a:srcRect b="0" l="0" r="0" t="0"/>
          <a:stretch/>
        </p:blipFill>
        <p:spPr>
          <a:xfrm>
            <a:off x="195223" y="5007345"/>
            <a:ext cx="378512" cy="36880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600"/>
              <a:t>B.2.1 - CONSOMMATION FINALE TOTALE D'ÉNERGIE THERMIQUE POUR LES OPÉRATIONS IMMOBILIÈRES</a:t>
            </a:r>
            <a:endParaRPr sz="2600"/>
          </a:p>
        </p:txBody>
      </p:sp>
      <p:sp>
        <p:nvSpPr>
          <p:cNvPr id="112" name="Google Shape;112;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13" name="Google Shape;113;p3"/>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114" name="Google Shape;114;p3"/>
          <p:cNvSpPr txBox="1"/>
          <p:nvPr/>
        </p:nvSpPr>
        <p:spPr>
          <a:xfrm>
            <a:off x="1354018" y="1511475"/>
            <a:ext cx="37284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Secteur des services de l'UE</a:t>
            </a:r>
            <a:endParaRPr b="1" sz="1800">
              <a:solidFill>
                <a:schemeClr val="dk1"/>
              </a:solidFill>
              <a:latin typeface="Calibri"/>
              <a:ea typeface="Calibri"/>
              <a:cs typeface="Calibri"/>
              <a:sym typeface="Calibri"/>
            </a:endParaRPr>
          </a:p>
        </p:txBody>
      </p:sp>
      <p:sp>
        <p:nvSpPr>
          <p:cNvPr id="115" name="Google Shape;115;p3"/>
          <p:cNvSpPr txBox="1"/>
          <p:nvPr/>
        </p:nvSpPr>
        <p:spPr>
          <a:xfrm>
            <a:off x="5318746" y="1511450"/>
            <a:ext cx="33681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Secteur résidentiel de l'UE</a:t>
            </a:r>
            <a:endParaRPr b="1" sz="1800">
              <a:solidFill>
                <a:schemeClr val="dk1"/>
              </a:solidFill>
              <a:latin typeface="Calibri"/>
              <a:ea typeface="Calibri"/>
              <a:cs typeface="Calibri"/>
              <a:sym typeface="Calibri"/>
            </a:endParaRPr>
          </a:p>
        </p:txBody>
      </p:sp>
      <p:grpSp>
        <p:nvGrpSpPr>
          <p:cNvPr id="116" name="Google Shape;116;p3"/>
          <p:cNvGrpSpPr/>
          <p:nvPr/>
        </p:nvGrpSpPr>
        <p:grpSpPr>
          <a:xfrm>
            <a:off x="4540310" y="1950436"/>
            <a:ext cx="4467225" cy="3314700"/>
            <a:chOff x="4631750" y="1950436"/>
            <a:chExt cx="4467225" cy="3314700"/>
          </a:xfrm>
        </p:grpSpPr>
        <p:pic>
          <p:nvPicPr>
            <p:cNvPr id="117" name="Google Shape;117;p3"/>
            <p:cNvPicPr preferRelativeResize="0"/>
            <p:nvPr/>
          </p:nvPicPr>
          <p:blipFill rotWithShape="1">
            <a:blip r:embed="rId3">
              <a:alphaModFix/>
            </a:blip>
            <a:srcRect b="0" l="0" r="0" t="0"/>
            <a:stretch/>
          </p:blipFill>
          <p:spPr>
            <a:xfrm>
              <a:off x="4631750" y="1950436"/>
              <a:ext cx="4467225" cy="3314700"/>
            </a:xfrm>
            <a:prstGeom prst="rect">
              <a:avLst/>
            </a:prstGeom>
            <a:noFill/>
            <a:ln>
              <a:noFill/>
            </a:ln>
          </p:spPr>
        </p:pic>
        <p:sp>
          <p:nvSpPr>
            <p:cNvPr id="118" name="Google Shape;118;p3"/>
            <p:cNvSpPr txBox="1"/>
            <p:nvPr/>
          </p:nvSpPr>
          <p:spPr>
            <a:xfrm>
              <a:off x="8157305" y="4907105"/>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sp>
          <p:nvSpPr>
            <p:cNvPr id="119" name="Google Shape;119;p3"/>
            <p:cNvSpPr txBox="1"/>
            <p:nvPr/>
          </p:nvSpPr>
          <p:spPr>
            <a:xfrm>
              <a:off x="7492697" y="3950897"/>
              <a:ext cx="495777"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GAZ</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37 %</a:t>
              </a:r>
              <a:endParaRPr b="1" sz="1400">
                <a:solidFill>
                  <a:schemeClr val="lt1"/>
                </a:solidFill>
                <a:latin typeface="Calibri"/>
                <a:ea typeface="Calibri"/>
                <a:cs typeface="Calibri"/>
                <a:sym typeface="Calibri"/>
              </a:endParaRPr>
            </a:p>
          </p:txBody>
        </p:sp>
        <p:pic>
          <p:nvPicPr>
            <p:cNvPr id="120" name="Google Shape;120;p3"/>
            <p:cNvPicPr preferRelativeResize="0"/>
            <p:nvPr/>
          </p:nvPicPr>
          <p:blipFill rotWithShape="1">
            <a:blip r:embed="rId4">
              <a:alphaModFix/>
            </a:blip>
            <a:srcRect b="0" l="0" r="0" t="0"/>
            <a:stretch/>
          </p:blipFill>
          <p:spPr>
            <a:xfrm>
              <a:off x="6710085" y="3507105"/>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1" name="Google Shape;121;p3"/>
            <p:cNvSpPr txBox="1"/>
            <p:nvPr/>
          </p:nvSpPr>
          <p:spPr>
            <a:xfrm>
              <a:off x="7179837" y="2706582"/>
              <a:ext cx="49885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HUILE</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12 %</a:t>
              </a:r>
              <a:endParaRPr b="1" sz="1400">
                <a:solidFill>
                  <a:schemeClr val="lt1"/>
                </a:solidFill>
                <a:latin typeface="Calibri"/>
                <a:ea typeface="Calibri"/>
                <a:cs typeface="Calibri"/>
                <a:sym typeface="Calibri"/>
              </a:endParaRPr>
            </a:p>
          </p:txBody>
        </p:sp>
        <p:sp>
          <p:nvSpPr>
            <p:cNvPr id="122" name="Google Shape;122;p3"/>
            <p:cNvSpPr txBox="1"/>
            <p:nvPr/>
          </p:nvSpPr>
          <p:spPr>
            <a:xfrm>
              <a:off x="5654822" y="3669553"/>
              <a:ext cx="567591"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CHALEUR</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8 %</a:t>
              </a:r>
              <a:endParaRPr b="1" sz="1400">
                <a:solidFill>
                  <a:schemeClr val="lt1"/>
                </a:solidFill>
                <a:latin typeface="Calibri"/>
                <a:ea typeface="Calibri"/>
                <a:cs typeface="Calibri"/>
                <a:sym typeface="Calibri"/>
              </a:endParaRPr>
            </a:p>
          </p:txBody>
        </p:sp>
      </p:grpSp>
      <p:grpSp>
        <p:nvGrpSpPr>
          <p:cNvPr id="123" name="Google Shape;123;p3"/>
          <p:cNvGrpSpPr/>
          <p:nvPr/>
        </p:nvGrpSpPr>
        <p:grpSpPr>
          <a:xfrm>
            <a:off x="87762" y="1963145"/>
            <a:ext cx="4762500" cy="3886200"/>
            <a:chOff x="87762" y="1963145"/>
            <a:chExt cx="4762500" cy="3886200"/>
          </a:xfrm>
        </p:grpSpPr>
        <p:pic>
          <p:nvPicPr>
            <p:cNvPr id="124" name="Google Shape;124;p3"/>
            <p:cNvPicPr preferRelativeResize="0"/>
            <p:nvPr/>
          </p:nvPicPr>
          <p:blipFill rotWithShape="1">
            <a:blip r:embed="rId5">
              <a:alphaModFix/>
            </a:blip>
            <a:srcRect b="0" l="0" r="0" t="0"/>
            <a:stretch/>
          </p:blipFill>
          <p:spPr>
            <a:xfrm>
              <a:off x="87762" y="1963145"/>
              <a:ext cx="4762500" cy="3886200"/>
            </a:xfrm>
            <a:prstGeom prst="rect">
              <a:avLst/>
            </a:prstGeom>
            <a:noFill/>
            <a:ln>
              <a:noFill/>
            </a:ln>
          </p:spPr>
        </p:pic>
        <p:sp>
          <p:nvSpPr>
            <p:cNvPr id="125" name="Google Shape;125;p3"/>
            <p:cNvSpPr txBox="1"/>
            <p:nvPr/>
          </p:nvSpPr>
          <p:spPr>
            <a:xfrm>
              <a:off x="724484" y="4907105"/>
              <a:ext cx="8931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Source : Eurostat </a:t>
              </a:r>
              <a:endParaRPr sz="800">
                <a:solidFill>
                  <a:schemeClr val="dk1"/>
                </a:solidFill>
                <a:latin typeface="Calibri"/>
                <a:ea typeface="Calibri"/>
                <a:cs typeface="Calibri"/>
                <a:sym typeface="Calibri"/>
              </a:endParaRPr>
            </a:p>
          </p:txBody>
        </p:sp>
        <p:pic>
          <p:nvPicPr>
            <p:cNvPr id="126" name="Google Shape;126;p3"/>
            <p:cNvPicPr preferRelativeResize="0"/>
            <p:nvPr/>
          </p:nvPicPr>
          <p:blipFill rotWithShape="1">
            <a:blip r:embed="rId4">
              <a:alphaModFix/>
            </a:blip>
            <a:srcRect b="0" l="0" r="0" t="0"/>
            <a:stretch/>
          </p:blipFill>
          <p:spPr>
            <a:xfrm>
              <a:off x="2387695" y="3502539"/>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7" name="Google Shape;127;p3"/>
            <p:cNvSpPr txBox="1"/>
            <p:nvPr/>
          </p:nvSpPr>
          <p:spPr>
            <a:xfrm>
              <a:off x="3282639" y="3436627"/>
              <a:ext cx="495777"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GAZ</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31 %</a:t>
              </a:r>
              <a:endParaRPr b="1" sz="1400">
                <a:solidFill>
                  <a:schemeClr val="lt1"/>
                </a:solidFill>
                <a:latin typeface="Calibri"/>
                <a:ea typeface="Calibri"/>
                <a:cs typeface="Calibri"/>
                <a:sym typeface="Calibri"/>
              </a:endParaRPr>
            </a:p>
          </p:txBody>
        </p:sp>
        <p:sp>
          <p:nvSpPr>
            <p:cNvPr id="128" name="Google Shape;128;p3"/>
            <p:cNvSpPr txBox="1"/>
            <p:nvPr/>
          </p:nvSpPr>
          <p:spPr>
            <a:xfrm>
              <a:off x="2673083" y="2479060"/>
              <a:ext cx="49885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HUILE</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10 %</a:t>
              </a:r>
              <a:endParaRPr b="1" sz="1400">
                <a:solidFill>
                  <a:schemeClr val="lt1"/>
                </a:solidFill>
                <a:latin typeface="Calibri"/>
                <a:ea typeface="Calibri"/>
                <a:cs typeface="Calibri"/>
                <a:sym typeface="Calibri"/>
              </a:endParaRPr>
            </a:p>
          </p:txBody>
        </p:sp>
        <p:sp>
          <p:nvSpPr>
            <p:cNvPr id="129" name="Google Shape;129;p3"/>
            <p:cNvSpPr txBox="1"/>
            <p:nvPr/>
          </p:nvSpPr>
          <p:spPr>
            <a:xfrm>
              <a:off x="2434246" y="4426676"/>
              <a:ext cx="567591"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chemeClr val="lt1"/>
                  </a:solidFill>
                  <a:latin typeface="Calibri"/>
                  <a:ea typeface="Calibri"/>
                  <a:cs typeface="Calibri"/>
                  <a:sym typeface="Calibri"/>
                </a:rPr>
                <a:t>CHALEUR</a:t>
              </a:r>
              <a:endParaRPr/>
            </a:p>
            <a:p>
              <a:pPr indent="0" lvl="0" marL="0" marR="0" rtl="0" algn="ctr">
                <a:spcBef>
                  <a:spcPts val="0"/>
                </a:spcBef>
                <a:spcAft>
                  <a:spcPts val="0"/>
                </a:spcAft>
                <a:buNone/>
              </a:pPr>
              <a:r>
                <a:rPr b="1" lang="en-US" sz="1400">
                  <a:solidFill>
                    <a:schemeClr val="lt1"/>
                  </a:solidFill>
                  <a:latin typeface="Calibri"/>
                  <a:ea typeface="Calibri"/>
                  <a:cs typeface="Calibri"/>
                  <a:sym typeface="Calibri"/>
                </a:rPr>
                <a:t>6 %</a:t>
              </a:r>
              <a:endParaRPr b="1" sz="1400">
                <a:solidFill>
                  <a:schemeClr val="lt1"/>
                </a:solidFill>
                <a:latin typeface="Calibri"/>
                <a:ea typeface="Calibri"/>
                <a:cs typeface="Calibri"/>
                <a:sym typeface="Calibri"/>
              </a:endParaRPr>
            </a:p>
          </p:txBody>
        </p:sp>
      </p:grpSp>
      <p:pic>
        <p:nvPicPr>
          <p:cNvPr id="130" name="Google Shape;130;p3">
            <a:hlinkClick r:id="rId6"/>
          </p:cNvPr>
          <p:cNvPicPr preferRelativeResize="0"/>
          <p:nvPr/>
        </p:nvPicPr>
        <p:blipFill rotWithShape="1">
          <a:blip r:embed="rId7">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31" name="Google Shape;131;p3"/>
          <p:cNvSpPr txBox="1"/>
          <p:nvPr/>
        </p:nvSpPr>
        <p:spPr>
          <a:xfrm>
            <a:off x="4617403" y="2413073"/>
            <a:ext cx="103663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Energie Eléctrique</a:t>
            </a:r>
            <a:endParaRPr sz="800">
              <a:solidFill>
                <a:srgbClr val="7F7F7F"/>
              </a:solidFill>
              <a:latin typeface="Arial"/>
              <a:ea typeface="Arial"/>
              <a:cs typeface="Arial"/>
              <a:sym typeface="Arial"/>
            </a:endParaRPr>
          </a:p>
        </p:txBody>
      </p:sp>
      <p:sp>
        <p:nvSpPr>
          <p:cNvPr id="132" name="Google Shape;132;p3"/>
          <p:cNvSpPr txBox="1"/>
          <p:nvPr/>
        </p:nvSpPr>
        <p:spPr>
          <a:xfrm>
            <a:off x="4587241" y="489719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Energies Renouvelables</a:t>
            </a:r>
            <a:endParaRPr sz="800">
              <a:solidFill>
                <a:srgbClr val="7F7F7F"/>
              </a:solidFill>
              <a:latin typeface="Arial"/>
              <a:ea typeface="Arial"/>
              <a:cs typeface="Arial"/>
              <a:sym typeface="Arial"/>
            </a:endParaRPr>
          </a:p>
        </p:txBody>
      </p:sp>
      <p:sp>
        <p:nvSpPr>
          <p:cNvPr id="133" name="Google Shape;133;p3"/>
          <p:cNvSpPr txBox="1"/>
          <p:nvPr/>
        </p:nvSpPr>
        <p:spPr>
          <a:xfrm>
            <a:off x="7086601" y="196349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Energies Renouvelables</a:t>
            </a:r>
            <a:endParaRPr sz="800">
              <a:solidFill>
                <a:srgbClr val="7F7F7F"/>
              </a:solidFill>
              <a:latin typeface="Arial"/>
              <a:ea typeface="Arial"/>
              <a:cs typeface="Arial"/>
              <a:sym typeface="Arial"/>
            </a:endParaRPr>
          </a:p>
        </p:txBody>
      </p:sp>
      <p:sp>
        <p:nvSpPr>
          <p:cNvPr id="134" name="Google Shape;134;p3"/>
          <p:cNvSpPr txBox="1"/>
          <p:nvPr/>
        </p:nvSpPr>
        <p:spPr>
          <a:xfrm>
            <a:off x="3181774" y="5058060"/>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Energies Renouvelables</a:t>
            </a:r>
            <a:endParaRPr sz="800">
              <a:solidFill>
                <a:srgbClr val="7F7F7F"/>
              </a:solidFill>
              <a:latin typeface="Arial"/>
              <a:ea typeface="Arial"/>
              <a:cs typeface="Arial"/>
              <a:sym typeface="Arial"/>
            </a:endParaRPr>
          </a:p>
        </p:txBody>
      </p:sp>
      <p:sp>
        <p:nvSpPr>
          <p:cNvPr id="135" name="Google Shape;135;p3"/>
          <p:cNvSpPr txBox="1"/>
          <p:nvPr/>
        </p:nvSpPr>
        <p:spPr>
          <a:xfrm>
            <a:off x="8253308" y="4363793"/>
            <a:ext cx="653626" cy="140474"/>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Gaz</a:t>
            </a:r>
            <a:endParaRPr sz="800">
              <a:solidFill>
                <a:srgbClr val="7F7F7F"/>
              </a:solidFill>
              <a:latin typeface="Arial"/>
              <a:ea typeface="Arial"/>
              <a:cs typeface="Arial"/>
              <a:sym typeface="Arial"/>
            </a:endParaRPr>
          </a:p>
        </p:txBody>
      </p:sp>
      <p:sp>
        <p:nvSpPr>
          <p:cNvPr id="136" name="Google Shape;136;p3"/>
          <p:cNvSpPr txBox="1"/>
          <p:nvPr/>
        </p:nvSpPr>
        <p:spPr>
          <a:xfrm>
            <a:off x="0" y="3513740"/>
            <a:ext cx="103663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Energie Eléctrique</a:t>
            </a:r>
            <a:endParaRPr sz="800">
              <a:solidFill>
                <a:srgbClr val="7F7F7F"/>
              </a:solidFill>
              <a:latin typeface="Arial"/>
              <a:ea typeface="Arial"/>
              <a:cs typeface="Arial"/>
              <a:sym typeface="Arial"/>
            </a:endParaRPr>
          </a:p>
        </p:txBody>
      </p:sp>
      <p:sp>
        <p:nvSpPr>
          <p:cNvPr id="137" name="Google Shape;137;p3"/>
          <p:cNvSpPr txBox="1"/>
          <p:nvPr/>
        </p:nvSpPr>
        <p:spPr>
          <a:xfrm>
            <a:off x="4248574" y="3711860"/>
            <a:ext cx="653626" cy="140474"/>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Gaz</a:t>
            </a:r>
            <a:endParaRPr sz="800">
              <a:solidFill>
                <a:srgbClr val="7F7F7F"/>
              </a:solidFill>
              <a:latin typeface="Arial"/>
              <a:ea typeface="Arial"/>
              <a:cs typeface="Arial"/>
              <a:sym typeface="Arial"/>
            </a:endParaRPr>
          </a:p>
        </p:txBody>
      </p:sp>
      <p:sp>
        <p:nvSpPr>
          <p:cNvPr id="138" name="Google Shape;138;p3"/>
          <p:cNvSpPr txBox="1"/>
          <p:nvPr/>
        </p:nvSpPr>
        <p:spPr>
          <a:xfrm>
            <a:off x="2218267" y="1964339"/>
            <a:ext cx="103663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rgbClr val="7F7F7F"/>
                </a:solidFill>
                <a:latin typeface="Arial"/>
                <a:ea typeface="Arial"/>
                <a:cs typeface="Arial"/>
                <a:sym typeface="Arial"/>
              </a:rPr>
              <a:t>Combustibles Solides</a:t>
            </a:r>
            <a:endParaRPr sz="800">
              <a:solidFill>
                <a:srgbClr val="7F7F7F"/>
              </a:solidFill>
              <a:latin typeface="Arial"/>
              <a:ea typeface="Arial"/>
              <a:cs typeface="Arial"/>
              <a:sym typeface="Arial"/>
            </a:endParaRPr>
          </a:p>
        </p:txBody>
      </p:sp>
      <p:sp>
        <p:nvSpPr>
          <p:cNvPr id="139" name="Google Shape;139;p3"/>
          <p:cNvSpPr txBox="1"/>
          <p:nvPr/>
        </p:nvSpPr>
        <p:spPr>
          <a:xfrm>
            <a:off x="3232314" y="2093292"/>
            <a:ext cx="1492086"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rgbClr val="7F7F7F"/>
                </a:solidFill>
                <a:latin typeface="Arial"/>
                <a:ea typeface="Arial"/>
                <a:cs typeface="Arial"/>
                <a:sym typeface="Arial"/>
              </a:rPr>
              <a:t>Produits pétroliers totaux</a:t>
            </a:r>
            <a:endParaRPr sz="800">
              <a:solidFill>
                <a:srgbClr val="7F7F7F"/>
              </a:solidFill>
              <a:latin typeface="Arial"/>
              <a:ea typeface="Arial"/>
              <a:cs typeface="Arial"/>
              <a:sym typeface="Arial"/>
            </a:endParaRPr>
          </a:p>
        </p:txBody>
      </p:sp>
      <p:sp>
        <p:nvSpPr>
          <p:cNvPr id="140" name="Google Shape;140;p3"/>
          <p:cNvSpPr txBox="1"/>
          <p:nvPr/>
        </p:nvSpPr>
        <p:spPr>
          <a:xfrm>
            <a:off x="3733057" y="5576721"/>
            <a:ext cx="82805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rgbClr val="7F7F7F"/>
                </a:solidFill>
                <a:latin typeface="Arial"/>
                <a:ea typeface="Arial"/>
                <a:cs typeface="Arial"/>
                <a:sym typeface="Arial"/>
              </a:rPr>
              <a:t>Chaleur Dérivée</a:t>
            </a:r>
            <a:endParaRPr sz="800">
              <a:solidFill>
                <a:srgbClr val="7F7F7F"/>
              </a:solidFill>
              <a:latin typeface="Arial"/>
              <a:ea typeface="Arial"/>
              <a:cs typeface="Arial"/>
              <a:sym typeface="Arial"/>
            </a:endParaRPr>
          </a:p>
        </p:txBody>
      </p:sp>
      <p:sp>
        <p:nvSpPr>
          <p:cNvPr id="141" name="Google Shape;141;p3"/>
          <p:cNvSpPr txBox="1"/>
          <p:nvPr/>
        </p:nvSpPr>
        <p:spPr>
          <a:xfrm>
            <a:off x="4837957" y="3770781"/>
            <a:ext cx="480803"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rgbClr val="7F7F7F"/>
                </a:solidFill>
                <a:latin typeface="Arial"/>
                <a:ea typeface="Arial"/>
                <a:cs typeface="Arial"/>
                <a:sym typeface="Arial"/>
              </a:rPr>
              <a:t>Chaleur Dérivée</a:t>
            </a:r>
            <a:endParaRPr sz="800">
              <a:solidFill>
                <a:srgbClr val="7F7F7F"/>
              </a:solidFill>
              <a:latin typeface="Arial"/>
              <a:ea typeface="Arial"/>
              <a:cs typeface="Arial"/>
              <a:sym typeface="Arial"/>
            </a:endParaRPr>
          </a:p>
        </p:txBody>
      </p:sp>
      <p:sp>
        <p:nvSpPr>
          <p:cNvPr id="142" name="Google Shape;142;p3"/>
          <p:cNvSpPr txBox="1"/>
          <p:nvPr/>
        </p:nvSpPr>
        <p:spPr>
          <a:xfrm>
            <a:off x="7651914" y="2207592"/>
            <a:ext cx="1492086"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rgbClr val="7F7F7F"/>
                </a:solidFill>
                <a:latin typeface="Arial"/>
                <a:ea typeface="Arial"/>
                <a:cs typeface="Arial"/>
                <a:sym typeface="Arial"/>
              </a:rPr>
              <a:t>Produits pétroliers totaux</a:t>
            </a:r>
            <a:endParaRPr sz="800">
              <a:solidFill>
                <a:srgbClr val="7F7F7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4"/>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48" name="Google Shape;148;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9" name="Google Shape;149;p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a:t>
            </a:r>
            <a:r>
              <a:rPr lang="en-US"/>
              <a:t>È</a:t>
            </a:r>
            <a:r>
              <a:rPr lang="en-US" sz="2800"/>
              <a:t>RES</a:t>
            </a:r>
            <a:endParaRPr b="1" sz="2800" u="sng">
              <a:solidFill>
                <a:srgbClr val="1A965E"/>
              </a:solidFill>
            </a:endParaRPr>
          </a:p>
        </p:txBody>
      </p:sp>
      <p:sp>
        <p:nvSpPr>
          <p:cNvPr id="150" name="Google Shape;150;p4"/>
          <p:cNvSpPr txBox="1"/>
          <p:nvPr/>
        </p:nvSpPr>
        <p:spPr>
          <a:xfrm>
            <a:off x="8063633" y="6090020"/>
            <a:ext cx="615462"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pic>
        <p:nvPicPr>
          <p:cNvPr id="151" name="Google Shape;151;p4"/>
          <p:cNvPicPr preferRelativeResize="0"/>
          <p:nvPr/>
        </p:nvPicPr>
        <p:blipFill rotWithShape="1">
          <a:blip r:embed="rId5">
            <a:alphaModFix/>
          </a:blip>
          <a:srcRect b="0" l="0" r="0" t="0"/>
          <a:stretch/>
        </p:blipFill>
        <p:spPr>
          <a:xfrm>
            <a:off x="249190" y="4096183"/>
            <a:ext cx="1792633" cy="1413135"/>
          </a:xfrm>
          <a:prstGeom prst="rect">
            <a:avLst/>
          </a:prstGeom>
          <a:noFill/>
          <a:ln>
            <a:noFill/>
          </a:ln>
        </p:spPr>
      </p:pic>
      <p:pic>
        <p:nvPicPr>
          <p:cNvPr id="152" name="Google Shape;152;p4"/>
          <p:cNvPicPr preferRelativeResize="0"/>
          <p:nvPr/>
        </p:nvPicPr>
        <p:blipFill rotWithShape="1">
          <a:blip r:embed="rId6">
            <a:alphaModFix/>
          </a:blip>
          <a:srcRect b="3596" l="2778" r="3855" t="12436"/>
          <a:stretch/>
        </p:blipFill>
        <p:spPr>
          <a:xfrm>
            <a:off x="4564294" y="3465916"/>
            <a:ext cx="4534681" cy="2696902"/>
          </a:xfrm>
          <a:prstGeom prst="rect">
            <a:avLst/>
          </a:prstGeom>
          <a:noFill/>
          <a:ln>
            <a:noFill/>
          </a:ln>
        </p:spPr>
      </p:pic>
      <p:pic>
        <p:nvPicPr>
          <p:cNvPr id="153" name="Google Shape;153;p4"/>
          <p:cNvPicPr preferRelativeResize="0"/>
          <p:nvPr/>
        </p:nvPicPr>
        <p:blipFill rotWithShape="1">
          <a:blip r:embed="rId7">
            <a:alphaModFix/>
          </a:blip>
          <a:srcRect b="0" l="0" r="0" t="0"/>
          <a:stretch/>
        </p:blipFill>
        <p:spPr>
          <a:xfrm>
            <a:off x="2169243" y="3716497"/>
            <a:ext cx="1340974" cy="2126545"/>
          </a:xfrm>
          <a:prstGeom prst="rect">
            <a:avLst/>
          </a:prstGeom>
          <a:noFill/>
          <a:ln>
            <a:noFill/>
          </a:ln>
        </p:spPr>
      </p:pic>
      <p:sp>
        <p:nvSpPr>
          <p:cNvPr id="154" name="Google Shape;154;p4"/>
          <p:cNvSpPr txBox="1"/>
          <p:nvPr>
            <p:ph idx="1" type="body"/>
          </p:nvPr>
        </p:nvSpPr>
        <p:spPr>
          <a:xfrm>
            <a:off x="449495" y="972444"/>
            <a:ext cx="8229600" cy="207451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just">
              <a:spcBef>
                <a:spcPts val="400"/>
              </a:spcBef>
              <a:spcAft>
                <a:spcPts val="0"/>
              </a:spcAft>
              <a:buClr>
                <a:schemeClr val="dk1"/>
              </a:buClr>
              <a:buSzPts val="2000"/>
              <a:buFont typeface="Arial"/>
              <a:buNone/>
            </a:pPr>
            <a:r>
              <a:rPr b="1" i="0" lang="en-US" sz="2000" u="none" cap="none" strike="noStrike">
                <a:solidFill>
                  <a:schemeClr val="dk1"/>
                </a:solidFill>
                <a:latin typeface="Calibri"/>
                <a:ea typeface="Calibri"/>
                <a:cs typeface="Calibri"/>
                <a:sym typeface="Calibri"/>
              </a:rPr>
              <a:t>L'énergie thermique</a:t>
            </a:r>
            <a:r>
              <a:rPr b="0" i="0" lang="en-US" sz="2000" u="none" cap="none" strike="noStrike">
                <a:solidFill>
                  <a:schemeClr val="dk1"/>
                </a:solidFill>
                <a:latin typeface="Calibri"/>
                <a:ea typeface="Calibri"/>
                <a:cs typeface="Calibri"/>
                <a:sym typeface="Calibri"/>
              </a:rPr>
              <a:t> est fournie au bâtiment sous forme de </a:t>
            </a:r>
            <a:r>
              <a:rPr b="1" i="0" lang="en-US" sz="2000" u="none" cap="none" strike="noStrike">
                <a:solidFill>
                  <a:schemeClr val="dk1"/>
                </a:solidFill>
                <a:latin typeface="Calibri"/>
                <a:ea typeface="Calibri"/>
                <a:cs typeface="Calibri"/>
                <a:sym typeface="Calibri"/>
              </a:rPr>
              <a:t>combustible </a:t>
            </a:r>
            <a:r>
              <a:rPr b="0" i="0" lang="en-US" sz="2000" u="none" cap="none" strike="noStrike">
                <a:solidFill>
                  <a:srgbClr val="000000"/>
                </a:solidFill>
                <a:latin typeface="Calibri"/>
                <a:ea typeface="Calibri"/>
                <a:cs typeface="Calibri"/>
                <a:sym typeface="Calibri"/>
              </a:rPr>
              <a:t>(par exemple, gaz naturel, fioul, GPL, grumes, granulés, bois déchiqueté ou autres combustibles) </a:t>
            </a:r>
            <a:r>
              <a:rPr b="0" i="0" lang="en-US" sz="2000" u="none" cap="none" strike="noStrike">
                <a:solidFill>
                  <a:schemeClr val="dk1"/>
                </a:solidFill>
                <a:latin typeface="Calibri"/>
                <a:ea typeface="Calibri"/>
                <a:cs typeface="Calibri"/>
                <a:sym typeface="Calibri"/>
              </a:rPr>
              <a:t>et de </a:t>
            </a:r>
            <a:r>
              <a:rPr b="1" i="0" lang="en-US" sz="2000" u="none" cap="none" strike="noStrike">
                <a:solidFill>
                  <a:schemeClr val="dk1"/>
                </a:solidFill>
                <a:latin typeface="Calibri"/>
                <a:ea typeface="Calibri"/>
                <a:cs typeface="Calibri"/>
                <a:sym typeface="Calibri"/>
              </a:rPr>
              <a:t>chaleur/froid </a:t>
            </a:r>
            <a:r>
              <a:rPr b="0" i="0" lang="en-US" sz="2000" u="none" cap="none" strike="noStrike">
                <a:solidFill>
                  <a:schemeClr val="dk1"/>
                </a:solidFill>
                <a:latin typeface="Calibri"/>
                <a:ea typeface="Calibri"/>
                <a:cs typeface="Calibri"/>
                <a:sym typeface="Calibri"/>
              </a:rPr>
              <a:t>urbain. Il s'agit de l'énergie par «vecteur» fournie au bâtiment, pour satisfaire les utilisations à l'intérieur du bâtiment (chauffage, refroidissement, ventilation, eau chaude sanitaire). L'«énergie fournie» est celle mesurée par les services publics.</a:t>
            </a:r>
            <a:endParaRPr b="0" i="0" sz="2000" u="none" cap="none" strike="noStrike">
              <a:solidFill>
                <a:schemeClr val="dk1"/>
              </a:solidFill>
              <a:latin typeface="Calibri"/>
              <a:ea typeface="Calibri"/>
              <a:cs typeface="Calibri"/>
              <a:sym typeface="Calibri"/>
            </a:endParaRPr>
          </a:p>
          <a:p>
            <a:pPr indent="-215900" lvl="0" marL="342900" marR="0" rtl="0" algn="just">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p:txBody>
      </p:sp>
      <p:sp>
        <p:nvSpPr>
          <p:cNvPr id="155" name="Google Shape;155;p4"/>
          <p:cNvSpPr txBox="1"/>
          <p:nvPr/>
        </p:nvSpPr>
        <p:spPr>
          <a:xfrm>
            <a:off x="6515101" y="6040193"/>
            <a:ext cx="124206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Mois</a:t>
            </a:r>
            <a:endParaRPr sz="800">
              <a:solidFill>
                <a:schemeClr val="dk1"/>
              </a:solidFill>
              <a:latin typeface="Arial"/>
              <a:ea typeface="Arial"/>
              <a:cs typeface="Arial"/>
              <a:sym typeface="Arial"/>
            </a:endParaRPr>
          </a:p>
        </p:txBody>
      </p:sp>
      <p:sp>
        <p:nvSpPr>
          <p:cNvPr id="156" name="Google Shape;156;p4"/>
          <p:cNvSpPr txBox="1"/>
          <p:nvPr/>
        </p:nvSpPr>
        <p:spPr>
          <a:xfrm>
            <a:off x="7858580" y="3869400"/>
            <a:ext cx="901699" cy="89448"/>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500">
                <a:solidFill>
                  <a:schemeClr val="dk1"/>
                </a:solidFill>
                <a:latin typeface="Arial"/>
                <a:ea typeface="Arial"/>
                <a:cs typeface="Arial"/>
                <a:sym typeface="Arial"/>
              </a:rPr>
              <a:t>CHAUFFAGE</a:t>
            </a:r>
            <a:endParaRPr sz="500">
              <a:solidFill>
                <a:schemeClr val="dk1"/>
              </a:solidFill>
              <a:latin typeface="Arial"/>
              <a:ea typeface="Arial"/>
              <a:cs typeface="Arial"/>
              <a:sym typeface="Arial"/>
            </a:endParaRPr>
          </a:p>
        </p:txBody>
      </p:sp>
      <p:sp>
        <p:nvSpPr>
          <p:cNvPr id="157" name="Google Shape;157;p4"/>
          <p:cNvSpPr txBox="1"/>
          <p:nvPr/>
        </p:nvSpPr>
        <p:spPr>
          <a:xfrm>
            <a:off x="7821387" y="4005464"/>
            <a:ext cx="1035956" cy="107338"/>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500">
                <a:solidFill>
                  <a:schemeClr val="dk1"/>
                </a:solidFill>
                <a:latin typeface="Arial"/>
                <a:ea typeface="Arial"/>
                <a:cs typeface="Arial"/>
                <a:sym typeface="Arial"/>
              </a:rPr>
              <a:t>EAU CHAUDE DOMESTIQUE</a:t>
            </a:r>
            <a:endParaRPr sz="500">
              <a:solidFill>
                <a:schemeClr val="dk1"/>
              </a:solidFill>
              <a:latin typeface="Arial"/>
              <a:ea typeface="Arial"/>
              <a:cs typeface="Arial"/>
              <a:sym typeface="Arial"/>
            </a:endParaRPr>
          </a:p>
        </p:txBody>
      </p:sp>
      <p:sp>
        <p:nvSpPr>
          <p:cNvPr id="158" name="Google Shape;158;p4"/>
          <p:cNvSpPr txBox="1"/>
          <p:nvPr/>
        </p:nvSpPr>
        <p:spPr>
          <a:xfrm>
            <a:off x="5372100" y="3498991"/>
            <a:ext cx="342355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CONSOMMATION FINALE D’ENERGIE THERMIQUE -  ESSENCE</a:t>
            </a:r>
            <a:endParaRPr b="1" sz="8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5"/>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64" name="Google Shape;164;p5"/>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65" name="Google Shape;165;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6" name="Google Shape;166;p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a:t>
            </a:r>
            <a:r>
              <a:rPr lang="en-US"/>
              <a:t>CONSOMMATION FINALE TOTALE D'ÉNERGIE THERMIQUE POUR LES OPÉRATIONS IMMOBILIÈRES</a:t>
            </a:r>
            <a:endParaRPr b="1" sz="2800" u="sng">
              <a:solidFill>
                <a:srgbClr val="1A965E"/>
              </a:solidFill>
            </a:endParaRPr>
          </a:p>
        </p:txBody>
      </p:sp>
      <p:graphicFrame>
        <p:nvGraphicFramePr>
          <p:cNvPr id="167" name="Google Shape;167;p5"/>
          <p:cNvGraphicFramePr/>
          <p:nvPr/>
        </p:nvGraphicFramePr>
        <p:xfrm>
          <a:off x="457200" y="1970156"/>
          <a:ext cx="3000000" cy="3000000"/>
        </p:xfrm>
        <a:graphic>
          <a:graphicData uri="http://schemas.openxmlformats.org/drawingml/2006/table">
            <a:tbl>
              <a:tblPr bandRow="1" firstRow="1">
                <a:noFill/>
                <a:tableStyleId>{14FB81E5-2D14-4E07-8A55-B6D7E50B16BD}</a:tableStyleId>
              </a:tblPr>
              <a:tblGrid>
                <a:gridCol w="3076125"/>
                <a:gridCol w="22213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t>Énergie thermique finale totale annuelle agrégée </a:t>
                      </a:r>
                      <a:endParaRPr/>
                    </a:p>
                    <a:p>
                      <a:pPr indent="0" lvl="0" marL="0" marR="0" rtl="0" algn="l">
                        <a:spcBef>
                          <a:spcPts val="0"/>
                        </a:spcBef>
                        <a:spcAft>
                          <a:spcPts val="0"/>
                        </a:spcAft>
                        <a:buNone/>
                      </a:pPr>
                      <a:r>
                        <a:rPr lang="en-US" sz="1800"/>
                        <a:t>consommation </a:t>
                      </a:r>
                      <a:r>
                        <a:rPr lang="en-US" sz="1800" u="none"/>
                        <a:t>par surface utile intérieure agrégée</a:t>
                      </a:r>
                      <a:endParaRPr sz="1800" u="non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kWh/m</a:t>
                      </a:r>
                      <a:r>
                        <a:rPr baseline="30000" lang="en-US" sz="1800"/>
                        <a:t>2</a:t>
                      </a:r>
                      <a:r>
                        <a:rPr lang="en-US" sz="1800"/>
                        <a:t>/an </a:t>
                      </a:r>
                      <a:endParaRPr sz="1800"/>
                    </a:p>
                  </a:txBody>
                  <a:tcPr marT="45725" marB="45725" marR="91450" marL="91450" anchor="ctr"/>
                </a:tc>
                <a:tc>
                  <a:txBody>
                    <a:bodyPr/>
                    <a:lstStyle/>
                    <a:p>
                      <a:pPr indent="0" lvl="0" marL="0" marR="0" rtl="0" algn="l">
                        <a:spcBef>
                          <a:spcPts val="0"/>
                        </a:spcBef>
                        <a:spcAft>
                          <a:spcPts val="0"/>
                        </a:spcAft>
                        <a:buNone/>
                      </a:pPr>
                      <a:r>
                        <a:rPr lang="en-US" sz="1800"/>
                        <a:t>Données mesurées ou estimées</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latin typeface="Calibri"/>
                        <a:ea typeface="Calibri"/>
                        <a:cs typeface="Calibri"/>
                        <a:sym typeface="Calibri"/>
                      </a:endParaRPr>
                    </a:p>
                  </a:txBody>
                  <a:tcPr marT="45725" marB="45725" marR="91450" marL="91450"/>
                </a:tc>
              </a:tr>
            </a:tbl>
          </a:graphicData>
        </a:graphic>
      </p:graphicFrame>
      <p:sp>
        <p:nvSpPr>
          <p:cNvPr id="168" name="Google Shape;168;p5"/>
          <p:cNvSpPr/>
          <p:nvPr/>
        </p:nvSpPr>
        <p:spPr>
          <a:xfrm>
            <a:off x="625254" y="3899027"/>
            <a:ext cx="8061545"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l'évaluation de la performance réelle de la zone urbaine, </a:t>
            </a:r>
            <a:r>
              <a:rPr lang="en-US" sz="1800" u="sng">
                <a:solidFill>
                  <a:schemeClr val="dk1"/>
                </a:solidFill>
                <a:latin typeface="Calibri"/>
                <a:ea typeface="Calibri"/>
                <a:cs typeface="Calibri"/>
                <a:sym typeface="Calibri"/>
              </a:rPr>
              <a:t>il est préférable d'utiliser des données mesurées</a:t>
            </a: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Si les données mesurées ne sont pas disponibles, des données estimées doivent être utilisées. Les données estimées sont utilisées pour évaluer les scénarios de modernisation dans les processus de planification et de prise de décision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La source des données doit toujours être clairement indiquée</a:t>
            </a:r>
            <a:r>
              <a:rPr lang="en-US" sz="1800">
                <a:solidFill>
                  <a:schemeClr val="dk1"/>
                </a:solidFill>
                <a:latin typeface="Calibri"/>
                <a:ea typeface="Calibri"/>
                <a:cs typeface="Calibri"/>
                <a:sym typeface="Calibri"/>
              </a:rPr>
              <a:t>.</a:t>
            </a:r>
            <a:endParaRPr/>
          </a:p>
        </p:txBody>
      </p:sp>
      <p:pic>
        <p:nvPicPr>
          <p:cNvPr id="169" name="Google Shape;169;p5"/>
          <p:cNvPicPr preferRelativeResize="0"/>
          <p:nvPr/>
        </p:nvPicPr>
        <p:blipFill rotWithShape="1">
          <a:blip r:embed="rId5">
            <a:alphaModFix/>
          </a:blip>
          <a:srcRect b="0" l="0" r="0" t="0"/>
          <a:stretch/>
        </p:blipFill>
        <p:spPr>
          <a:xfrm>
            <a:off x="246743" y="4037790"/>
            <a:ext cx="378512" cy="36880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6"/>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75" name="Google Shape;175;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76" name="Google Shape;176;p6"/>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a:t>
            </a:r>
            <a:r>
              <a:rPr lang="en-US"/>
              <a:t>CONSOMMATION FINALE TOTALE D'ÉNERGIE THERMIQUE POUR LES OPÉRATIONS IMMOBILIÈRES</a:t>
            </a:r>
            <a:endParaRPr b="1" sz="2800" u="sng">
              <a:solidFill>
                <a:srgbClr val="1A965E"/>
              </a:solidFill>
            </a:endParaRPr>
          </a:p>
        </p:txBody>
      </p:sp>
      <p:sp>
        <p:nvSpPr>
          <p:cNvPr id="177" name="Google Shape;177;p6"/>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INTENTION</a:t>
            </a:r>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Estimer et minimiser la consommation d'énergie thermique pour tous les bâtiments du quartier. </a:t>
            </a:r>
            <a:endParaRPr b="0" i="1" sz="24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id="178" name="Google Shape;178;p6"/>
          <p:cNvPicPr preferRelativeResize="0"/>
          <p:nvPr/>
        </p:nvPicPr>
        <p:blipFill rotWithShape="1">
          <a:blip r:embed="rId5">
            <a:alphaModFix/>
          </a:blip>
          <a:srcRect b="0" l="0" r="0" t="0"/>
          <a:stretch/>
        </p:blipFill>
        <p:spPr>
          <a:xfrm>
            <a:off x="1610249" y="2218006"/>
            <a:ext cx="5021938" cy="3829228"/>
          </a:xfrm>
          <a:prstGeom prst="rect">
            <a:avLst/>
          </a:prstGeom>
          <a:noFill/>
          <a:ln>
            <a:noFill/>
          </a:ln>
        </p:spPr>
      </p:pic>
      <p:sp>
        <p:nvSpPr>
          <p:cNvPr id="179" name="Google Shape;179;p6"/>
          <p:cNvSpPr txBox="1"/>
          <p:nvPr/>
        </p:nvSpPr>
        <p:spPr>
          <a:xfrm>
            <a:off x="3737067" y="5727584"/>
            <a:ext cx="1035956"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CREDITS PHOTOS</a:t>
            </a:r>
            <a:endParaRPr b="1" sz="7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7"/>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85" name="Google Shape;185;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6" name="Google Shape;186;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a:t>
            </a:r>
            <a:r>
              <a:rPr lang="en-US"/>
              <a:t>CONSOMMATION FINALE TOTALE D'ÉNERGIE THERMIQUE POUR LES OPÉRATIONS IMMOBILIÈRES</a:t>
            </a:r>
            <a:endParaRPr b="1" sz="2800" u="sng">
              <a:solidFill>
                <a:srgbClr val="1A965E"/>
              </a:solidFill>
            </a:endParaRPr>
          </a:p>
        </p:txBody>
      </p:sp>
      <p:sp>
        <p:nvSpPr>
          <p:cNvPr id="187" name="Google Shape;187;p7"/>
          <p:cNvSpPr txBox="1"/>
          <p:nvPr/>
        </p:nvSpPr>
        <p:spPr>
          <a:xfrm>
            <a:off x="8063633" y="6090020"/>
            <a:ext cx="615462"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rgbClr val="888888"/>
                </a:solidFill>
                <a:latin typeface="Calibri"/>
                <a:ea typeface="Calibri"/>
                <a:cs typeface="Calibri"/>
                <a:sym typeface="Calibri"/>
              </a:rPr>
              <a:t>‹#›</a:t>
            </a:fld>
            <a:endParaRPr sz="1200">
              <a:solidFill>
                <a:srgbClr val="888888"/>
              </a:solidFill>
              <a:latin typeface="Calibri"/>
              <a:ea typeface="Calibri"/>
              <a:cs typeface="Calibri"/>
              <a:sym typeface="Calibri"/>
            </a:endParaRPr>
          </a:p>
        </p:txBody>
      </p:sp>
      <p:sp>
        <p:nvSpPr>
          <p:cNvPr id="188" name="Google Shape;188;p7"/>
          <p:cNvSpPr txBox="1"/>
          <p:nvPr>
            <p:ph idx="1" type="body"/>
          </p:nvPr>
        </p:nvSpPr>
        <p:spPr>
          <a:xfrm>
            <a:off x="449495" y="972443"/>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DESCRIPTION</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a:p>
            <a:pPr indent="0" lvl="0" marL="0" marR="0" rtl="0" algn="just">
              <a:spcBef>
                <a:spcPts val="40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L'indicateur fournit une compréhension de la consommation finale d'énergie thermique pour tous les bâtiments existants dans le quartier  </a:t>
            </a:r>
            <a:endParaRPr b="0" i="0" sz="2000" u="none" cap="none" strike="noStrike">
              <a:solidFill>
                <a:schemeClr val="dk1"/>
              </a:solidFill>
              <a:latin typeface="Calibri"/>
              <a:ea typeface="Calibri"/>
              <a:cs typeface="Calibri"/>
              <a:sym typeface="Calibri"/>
            </a:endParaRPr>
          </a:p>
          <a:p>
            <a:pPr indent="0" lvl="0" marL="0" marR="0" rtl="0" algn="just">
              <a:spcBef>
                <a:spcPts val="40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Les consommations d'énergie au stade de l'utilisation sont en général responsables de la majeure partie de l'utilisation de l'énergie sur le cycle de vie dans le cas des bâtiments construits avant le tournant du millénaire. </a:t>
            </a:r>
            <a:endParaRPr b="0" i="0" sz="2000" u="none" cap="none" strike="noStrike">
              <a:solidFill>
                <a:schemeClr val="dk1"/>
              </a:solidFill>
              <a:latin typeface="Calibri"/>
              <a:ea typeface="Calibri"/>
              <a:cs typeface="Calibri"/>
              <a:sym typeface="Calibri"/>
            </a:endParaRPr>
          </a:p>
        </p:txBody>
      </p:sp>
      <p:pic>
        <p:nvPicPr>
          <p:cNvPr descr="2 konden kotla VIESSMANN.jpg" id="189" name="Google Shape;189;p7"/>
          <p:cNvPicPr preferRelativeResize="0"/>
          <p:nvPr/>
        </p:nvPicPr>
        <p:blipFill rotWithShape="1">
          <a:blip r:embed="rId5">
            <a:alphaModFix/>
          </a:blip>
          <a:srcRect b="0" l="5370" r="0" t="0"/>
          <a:stretch/>
        </p:blipFill>
        <p:spPr>
          <a:xfrm>
            <a:off x="3602195" y="3241129"/>
            <a:ext cx="3240000" cy="2569877"/>
          </a:xfrm>
          <a:prstGeom prst="rect">
            <a:avLst/>
          </a:prstGeom>
          <a:noFill/>
          <a:ln>
            <a:noFill/>
          </a:ln>
        </p:spPr>
      </p:pic>
      <p:sp>
        <p:nvSpPr>
          <p:cNvPr id="190" name="Google Shape;190;p7"/>
          <p:cNvSpPr txBox="1"/>
          <p:nvPr/>
        </p:nvSpPr>
        <p:spPr>
          <a:xfrm>
            <a:off x="4348917" y="4679261"/>
            <a:ext cx="2170566"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FFFF00"/>
                </a:solidFill>
                <a:latin typeface="Calibri"/>
                <a:ea typeface="Calibri"/>
                <a:cs typeface="Calibri"/>
                <a:sym typeface="Calibri"/>
              </a:rPr>
              <a:t>GAZ NATUREL</a:t>
            </a:r>
            <a:endParaRPr/>
          </a:p>
          <a:p>
            <a:pPr indent="0" lvl="0" marL="0" marR="0" rtl="0" algn="ctr">
              <a:spcBef>
                <a:spcPts val="0"/>
              </a:spcBef>
              <a:spcAft>
                <a:spcPts val="0"/>
              </a:spcAft>
              <a:buNone/>
            </a:pPr>
            <a:r>
              <a:rPr lang="en-US" sz="1600">
                <a:solidFill>
                  <a:srgbClr val="FFFF00"/>
                </a:solidFill>
                <a:latin typeface="Calibri"/>
                <a:ea typeface="Calibri"/>
                <a:cs typeface="Calibri"/>
                <a:sym typeface="Calibri"/>
              </a:rPr>
              <a:t>pour le </a:t>
            </a:r>
            <a:r>
              <a:rPr lang="en-US" sz="1600">
                <a:solidFill>
                  <a:srgbClr val="FF0000"/>
                </a:solidFill>
                <a:latin typeface="Calibri"/>
                <a:ea typeface="Calibri"/>
                <a:cs typeface="Calibri"/>
                <a:sym typeface="Calibri"/>
              </a:rPr>
              <a:t>chauffage des locaux </a:t>
            </a:r>
            <a:r>
              <a:rPr lang="en-US" sz="1600">
                <a:solidFill>
                  <a:srgbClr val="FFFF00"/>
                </a:solidFill>
                <a:latin typeface="Calibri"/>
                <a:ea typeface="Calibri"/>
                <a:cs typeface="Calibri"/>
                <a:sym typeface="Calibri"/>
              </a:rPr>
              <a:t>et l'</a:t>
            </a:r>
            <a:r>
              <a:rPr lang="en-US" sz="1600">
                <a:solidFill>
                  <a:srgbClr val="FFC000"/>
                </a:solidFill>
                <a:latin typeface="Calibri"/>
                <a:ea typeface="Calibri"/>
                <a:cs typeface="Calibri"/>
                <a:sym typeface="Calibri"/>
              </a:rPr>
              <a:t>eau chaude sanitaire</a:t>
            </a:r>
            <a:endParaRPr/>
          </a:p>
        </p:txBody>
      </p:sp>
      <p:pic>
        <p:nvPicPr>
          <p:cNvPr descr="APS-plinska apsorpcijska DT-prikljuci.jpg" id="191" name="Google Shape;191;p7"/>
          <p:cNvPicPr preferRelativeResize="0"/>
          <p:nvPr/>
        </p:nvPicPr>
        <p:blipFill rotWithShape="1">
          <a:blip r:embed="rId6">
            <a:alphaModFix/>
          </a:blip>
          <a:srcRect b="0" l="0" r="0" t="4880"/>
          <a:stretch/>
        </p:blipFill>
        <p:spPr>
          <a:xfrm>
            <a:off x="7128732" y="3219258"/>
            <a:ext cx="1820575" cy="2570400"/>
          </a:xfrm>
          <a:prstGeom prst="rect">
            <a:avLst/>
          </a:prstGeom>
          <a:noFill/>
          <a:ln>
            <a:noFill/>
          </a:ln>
        </p:spPr>
      </p:pic>
      <p:sp>
        <p:nvSpPr>
          <p:cNvPr id="192" name="Google Shape;192;p7"/>
          <p:cNvSpPr txBox="1"/>
          <p:nvPr/>
        </p:nvSpPr>
        <p:spPr>
          <a:xfrm>
            <a:off x="7326607" y="4720633"/>
            <a:ext cx="1491606"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FFFF00"/>
                </a:solidFill>
                <a:latin typeface="Calibri"/>
                <a:ea typeface="Calibri"/>
                <a:cs typeface="Calibri"/>
                <a:sym typeface="Calibri"/>
              </a:rPr>
              <a:t>GAZ NATUREL </a:t>
            </a:r>
            <a:r>
              <a:rPr lang="en-US" sz="1600">
                <a:solidFill>
                  <a:srgbClr val="FFFF00"/>
                </a:solidFill>
                <a:latin typeface="Calibri"/>
                <a:ea typeface="Calibri"/>
                <a:cs typeface="Calibri"/>
                <a:sym typeface="Calibri"/>
              </a:rPr>
              <a:t>pour le </a:t>
            </a:r>
            <a:r>
              <a:rPr lang="en-US" sz="1600">
                <a:solidFill>
                  <a:srgbClr val="0000CC"/>
                </a:solidFill>
                <a:latin typeface="Calibri"/>
                <a:ea typeface="Calibri"/>
                <a:cs typeface="Calibri"/>
                <a:sym typeface="Calibri"/>
              </a:rPr>
              <a:t>refroidissement</a:t>
            </a:r>
            <a:endParaRPr/>
          </a:p>
        </p:txBody>
      </p:sp>
      <p:pic>
        <p:nvPicPr>
          <p:cNvPr descr="KOTAO 1-2-3.jpg" id="193" name="Google Shape;193;p7"/>
          <p:cNvPicPr preferRelativeResize="0"/>
          <p:nvPr/>
        </p:nvPicPr>
        <p:blipFill rotWithShape="1">
          <a:blip r:embed="rId7">
            <a:alphaModFix/>
          </a:blip>
          <a:srcRect b="0" l="5526" r="4936" t="0"/>
          <a:stretch/>
        </p:blipFill>
        <p:spPr>
          <a:xfrm>
            <a:off x="216966" y="3224828"/>
            <a:ext cx="3060000" cy="2564830"/>
          </a:xfrm>
          <a:prstGeom prst="rect">
            <a:avLst/>
          </a:prstGeom>
          <a:noFill/>
          <a:ln>
            <a:noFill/>
          </a:ln>
        </p:spPr>
      </p:pic>
      <p:sp>
        <p:nvSpPr>
          <p:cNvPr id="194" name="Google Shape;194;p7"/>
          <p:cNvSpPr txBox="1"/>
          <p:nvPr/>
        </p:nvSpPr>
        <p:spPr>
          <a:xfrm>
            <a:off x="534590" y="4519931"/>
            <a:ext cx="2170566"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FFFF00"/>
                </a:solidFill>
                <a:latin typeface="Calibri"/>
                <a:ea typeface="Calibri"/>
                <a:cs typeface="Calibri"/>
                <a:sym typeface="Calibri"/>
              </a:rPr>
              <a:t>MAZOUT</a:t>
            </a:r>
            <a:endParaRPr/>
          </a:p>
          <a:p>
            <a:pPr indent="0" lvl="0" marL="0" marR="0" rtl="0" algn="ctr">
              <a:spcBef>
                <a:spcPts val="0"/>
              </a:spcBef>
              <a:spcAft>
                <a:spcPts val="0"/>
              </a:spcAft>
              <a:buNone/>
            </a:pPr>
            <a:r>
              <a:rPr lang="en-US" sz="1600">
                <a:solidFill>
                  <a:srgbClr val="FFFF00"/>
                </a:solidFill>
                <a:latin typeface="Calibri"/>
                <a:ea typeface="Calibri"/>
                <a:cs typeface="Calibri"/>
                <a:sym typeface="Calibri"/>
              </a:rPr>
              <a:t>pour le </a:t>
            </a:r>
            <a:r>
              <a:rPr lang="en-US" sz="1600">
                <a:solidFill>
                  <a:srgbClr val="FF0000"/>
                </a:solidFill>
                <a:latin typeface="Calibri"/>
                <a:ea typeface="Calibri"/>
                <a:cs typeface="Calibri"/>
                <a:sym typeface="Calibri"/>
              </a:rPr>
              <a:t>chauffage des locaux </a:t>
            </a:r>
            <a:r>
              <a:rPr lang="en-US" sz="1600">
                <a:solidFill>
                  <a:srgbClr val="FFFF00"/>
                </a:solidFill>
                <a:latin typeface="Calibri"/>
                <a:ea typeface="Calibri"/>
                <a:cs typeface="Calibri"/>
                <a:sym typeface="Calibri"/>
              </a:rPr>
              <a:t>et l'</a:t>
            </a:r>
            <a:r>
              <a:rPr lang="en-US" sz="1600">
                <a:solidFill>
                  <a:srgbClr val="FFC000"/>
                </a:solidFill>
                <a:latin typeface="Calibri"/>
                <a:ea typeface="Calibri"/>
                <a:cs typeface="Calibri"/>
                <a:sym typeface="Calibri"/>
              </a:rPr>
              <a:t>eau chaude sanitaire</a:t>
            </a:r>
            <a:endParaRPr/>
          </a:p>
        </p:txBody>
      </p:sp>
      <p:sp>
        <p:nvSpPr>
          <p:cNvPr id="195" name="Google Shape;195;p7"/>
          <p:cNvSpPr txBox="1"/>
          <p:nvPr/>
        </p:nvSpPr>
        <p:spPr>
          <a:xfrm>
            <a:off x="128190" y="5751467"/>
            <a:ext cx="7339410"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5F5F5F"/>
              </a:buClr>
              <a:buSzPts val="1600"/>
              <a:buFont typeface="Arial"/>
              <a:buNone/>
            </a:pPr>
            <a:r>
              <a:rPr i="1" lang="en-US" sz="1600">
                <a:solidFill>
                  <a:srgbClr val="5F5F5F"/>
                </a:solidFill>
                <a:latin typeface="Arial Narrow"/>
                <a:ea typeface="Arial Narrow"/>
                <a:cs typeface="Arial Narrow"/>
                <a:sym typeface="Arial Narrow"/>
              </a:rPr>
              <a:t>	Chaudières à mazout                    Chaudières à condensation de gaz naturel       </a:t>
            </a:r>
            <a:endParaRPr i="1" sz="1600">
              <a:solidFill>
                <a:srgbClr val="5F5F5F"/>
              </a:solidFill>
              <a:latin typeface="Arial Narrow"/>
              <a:ea typeface="Arial Narrow"/>
              <a:cs typeface="Arial Narrow"/>
              <a:sym typeface="Arial Narrow"/>
            </a:endParaRPr>
          </a:p>
        </p:txBody>
      </p:sp>
      <p:sp>
        <p:nvSpPr>
          <p:cNvPr id="196" name="Google Shape;196;p7"/>
          <p:cNvSpPr txBox="1"/>
          <p:nvPr/>
        </p:nvSpPr>
        <p:spPr>
          <a:xfrm>
            <a:off x="6767026" y="5776866"/>
            <a:ext cx="2376974"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5F5F5F"/>
              </a:buClr>
              <a:buSzPts val="1600"/>
              <a:buFont typeface="Arial"/>
              <a:buNone/>
            </a:pPr>
            <a:r>
              <a:rPr i="1" lang="en-US" sz="1600">
                <a:solidFill>
                  <a:srgbClr val="5F5F5F"/>
                </a:solidFill>
                <a:latin typeface="Arial Narrow"/>
                <a:ea typeface="Arial Narrow"/>
                <a:cs typeface="Arial Narrow"/>
                <a:sym typeface="Arial Narrow"/>
              </a:rPr>
              <a:t>     Refroidisseur à absorption </a:t>
            </a:r>
            <a:endParaRPr i="1" sz="1600">
              <a:solidFill>
                <a:srgbClr val="5F5F5F"/>
              </a:solidFill>
              <a:latin typeface="Arial Narrow"/>
              <a:ea typeface="Arial Narrow"/>
              <a:cs typeface="Arial Narrow"/>
              <a:sym typeface="Arial Narrow"/>
            </a:endParaRPr>
          </a:p>
          <a:p>
            <a:pPr indent="0" lvl="0" marL="0" marR="0" rtl="0" algn="ctr">
              <a:spcBef>
                <a:spcPts val="0"/>
              </a:spcBef>
              <a:spcAft>
                <a:spcPts val="0"/>
              </a:spcAft>
              <a:buClr>
                <a:srgbClr val="5F5F5F"/>
              </a:buClr>
              <a:buSzPts val="1600"/>
              <a:buFont typeface="Arial"/>
              <a:buNone/>
            </a:pPr>
            <a:r>
              <a:rPr i="1" lang="en-US" sz="1600">
                <a:solidFill>
                  <a:srgbClr val="5F5F5F"/>
                </a:solidFill>
                <a:latin typeface="Arial Narrow"/>
                <a:ea typeface="Arial Narrow"/>
                <a:cs typeface="Arial Narrow"/>
                <a:sym typeface="Arial Narrow"/>
              </a:rPr>
              <a:t>de gaz naturel</a:t>
            </a:r>
            <a:endParaRPr i="1" sz="1600">
              <a:solidFill>
                <a:srgbClr val="5F5F5F"/>
              </a:solidFill>
              <a:latin typeface="Arial Narrow"/>
              <a:ea typeface="Arial Narrow"/>
              <a:cs typeface="Arial Narrow"/>
              <a:sym typeface="Arial Narrow"/>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8"/>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03" name="Google Shape;203;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04" name="Google Shape;204;p8"/>
          <p:cNvPicPr preferRelativeResize="0"/>
          <p:nvPr/>
        </p:nvPicPr>
        <p:blipFill rotWithShape="1">
          <a:blip r:embed="rId5">
            <a:alphaModFix/>
          </a:blip>
          <a:srcRect b="0" l="0" r="0" t="0"/>
          <a:stretch/>
        </p:blipFill>
        <p:spPr>
          <a:xfrm>
            <a:off x="6880620" y="1769443"/>
            <a:ext cx="1931995" cy="156095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
        <p:nvSpPr>
          <p:cNvPr id="205" name="Google Shape;205;p8"/>
          <p:cNvSpPr txBox="1"/>
          <p:nvPr>
            <p:ph idx="1" type="body"/>
          </p:nvPr>
        </p:nvSpPr>
        <p:spPr>
          <a:xfrm>
            <a:off x="268223" y="1048512"/>
            <a:ext cx="6472442" cy="24852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a:t>
            </a:r>
            <a:endParaRPr/>
          </a:p>
          <a:p>
            <a:pPr indent="0" lvl="0" marL="0" marR="0" rtl="0" algn="l">
              <a:spcBef>
                <a:spcPts val="300"/>
              </a:spcBef>
              <a:spcAft>
                <a:spcPts val="0"/>
              </a:spcAft>
              <a:buClr>
                <a:schemeClr val="dk1"/>
              </a:buClr>
              <a:buSzPts val="1500"/>
              <a:buFont typeface="Arial"/>
              <a:buNone/>
            </a:pPr>
            <a:r>
              <a:t/>
            </a:r>
            <a:endParaRPr b="1" i="0" sz="1500" u="sng"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La méthode de calcul est fournie par la série de normes CEN qui soutient la mise en œuvre de la </a:t>
            </a:r>
            <a:r>
              <a:rPr b="1" i="0" lang="en-US" sz="2000" u="none" cap="none" strike="noStrike">
                <a:solidFill>
                  <a:schemeClr val="dk1"/>
                </a:solidFill>
                <a:latin typeface="Calibri"/>
                <a:ea typeface="Calibri"/>
                <a:cs typeface="Calibri"/>
                <a:sym typeface="Calibri"/>
              </a:rPr>
              <a:t>DPEB </a:t>
            </a:r>
            <a:r>
              <a:rPr b="0" i="0" lang="en-US" sz="2000" u="none" cap="none" strike="noStrike">
                <a:solidFill>
                  <a:schemeClr val="dk1"/>
                </a:solidFill>
                <a:latin typeface="Calibri"/>
                <a:ea typeface="Calibri"/>
                <a:cs typeface="Calibri"/>
                <a:sym typeface="Calibri"/>
              </a:rPr>
              <a:t>dans l’UE</a:t>
            </a:r>
            <a:endParaRPr b="0" i="0" sz="20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La série de normes CEN qui constitue actuellement la base de la plupart des méthodes de calcul nationales comprend la norme </a:t>
            </a:r>
            <a:r>
              <a:rPr b="1" i="0" lang="en-US" sz="2000" u="none" cap="none" strike="noStrike">
                <a:solidFill>
                  <a:schemeClr val="dk1"/>
                </a:solidFill>
                <a:latin typeface="Calibri"/>
                <a:ea typeface="Calibri"/>
                <a:cs typeface="Calibri"/>
                <a:sym typeface="Calibri"/>
              </a:rPr>
              <a:t>EN 15603</a:t>
            </a:r>
            <a:r>
              <a:rPr b="0" i="0" lang="en-US" sz="2000" u="none" cap="none" strike="noStrike">
                <a:solidFill>
                  <a:schemeClr val="dk1"/>
                </a:solidFill>
                <a:latin typeface="Calibri"/>
                <a:ea typeface="Calibri"/>
                <a:cs typeface="Calibri"/>
                <a:sym typeface="Calibri"/>
              </a:rPr>
              <a:t> qui rassemble les résultats de la norme </a:t>
            </a:r>
            <a:r>
              <a:rPr b="1" i="0" lang="en-US" sz="2000" u="none" cap="none" strike="noStrike">
                <a:solidFill>
                  <a:schemeClr val="dk1"/>
                </a:solidFill>
                <a:latin typeface="Calibri"/>
                <a:ea typeface="Calibri"/>
                <a:cs typeface="Calibri"/>
                <a:sym typeface="Calibri"/>
              </a:rPr>
              <a:t>EN ISO 13790</a:t>
            </a:r>
            <a:endParaRPr b="0" i="0" sz="2000" u="none" cap="none" strike="sngStrike">
              <a:solidFill>
                <a:schemeClr val="dk1"/>
              </a:solidFill>
              <a:latin typeface="Calibri"/>
              <a:ea typeface="Calibri"/>
              <a:cs typeface="Calibri"/>
              <a:sym typeface="Calibri"/>
            </a:endParaRPr>
          </a:p>
        </p:txBody>
      </p:sp>
      <p:sp>
        <p:nvSpPr>
          <p:cNvPr id="206" name="Google Shape;206;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CONSOMMATION FINALE TOTALE D'ÉNERGIE THERMIQUE POUR LES OPÉRATIONS IMMOBILIÈRES</a:t>
            </a:r>
            <a:endParaRPr b="1" sz="2800" u="sng">
              <a:solidFill>
                <a:srgbClr val="1A965E"/>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12" name="Google Shape;212;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13" name="Google Shape;213;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t>B.2.1 - </a:t>
            </a:r>
            <a:r>
              <a:rPr lang="en-US"/>
              <a:t>CONSOMMATION FINALE TOTALE D'ÉNERGIE THERMIQUE POUR LES OPÉRATIONS IMMOBILIÈRES</a:t>
            </a:r>
            <a:endParaRPr b="1" sz="2800" u="sng">
              <a:solidFill>
                <a:srgbClr val="1A965E"/>
              </a:solidFill>
            </a:endParaRPr>
          </a:p>
        </p:txBody>
      </p:sp>
      <p:sp>
        <p:nvSpPr>
          <p:cNvPr id="214" name="Google Shape;214;p9"/>
          <p:cNvSpPr txBox="1"/>
          <p:nvPr/>
        </p:nvSpPr>
        <p:spPr>
          <a:xfrm>
            <a:off x="249319" y="2377324"/>
            <a:ext cx="88946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 calcul de la consommation finale d'énergie thermique, les utilisations suivantes de l'énergie doivent être prises en considération</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chauffage </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refroidissement </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ventilation mécanique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eau chaude domestique </a:t>
            </a:r>
            <a:endParaRPr/>
          </a:p>
        </p:txBody>
      </p:sp>
      <p:sp>
        <p:nvSpPr>
          <p:cNvPr id="215" name="Google Shape;215;p9"/>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216" name="Google Shape;216;p9"/>
          <p:cNvSpPr/>
          <p:nvPr/>
        </p:nvSpPr>
        <p:spPr>
          <a:xfrm>
            <a:off x="232610" y="1519246"/>
            <a:ext cx="817454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tous les bâtiments du quartier.</a:t>
            </a:r>
            <a:endParaRPr sz="2400">
              <a:solidFill>
                <a:schemeClr val="dk1"/>
              </a:solidFill>
              <a:latin typeface="Calibri"/>
              <a:ea typeface="Calibri"/>
              <a:cs typeface="Calibri"/>
              <a:sym typeface="Calibri"/>
            </a:endParaRPr>
          </a:p>
        </p:txBody>
      </p:sp>
      <p:sp>
        <p:nvSpPr>
          <p:cNvPr id="217" name="Google Shape;217;p9"/>
          <p:cNvSpPr/>
          <p:nvPr/>
        </p:nvSpPr>
        <p:spPr>
          <a:xfrm>
            <a:off x="940416" y="5187408"/>
            <a:ext cx="820358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La consommation d'énergie est appelée </a:t>
            </a:r>
            <a:r>
              <a:rPr b="1" lang="en-US" sz="1800">
                <a:solidFill>
                  <a:schemeClr val="dk1"/>
                </a:solidFill>
                <a:latin typeface="Calibri"/>
                <a:ea typeface="Calibri"/>
                <a:cs typeface="Calibri"/>
                <a:sym typeface="Calibri"/>
              </a:rPr>
              <a:t>consommation d'énergie opérationnelle</a:t>
            </a:r>
            <a:endParaRPr sz="1800">
              <a:solidFill>
                <a:schemeClr val="dk1"/>
              </a:solidFill>
              <a:latin typeface="Calibri"/>
              <a:ea typeface="Calibri"/>
              <a:cs typeface="Calibri"/>
              <a:sym typeface="Calibri"/>
            </a:endParaRPr>
          </a:p>
        </p:txBody>
      </p:sp>
      <p:pic>
        <p:nvPicPr>
          <p:cNvPr id="218" name="Google Shape;218;p9"/>
          <p:cNvPicPr preferRelativeResize="0"/>
          <p:nvPr/>
        </p:nvPicPr>
        <p:blipFill rotWithShape="1">
          <a:blip r:embed="rId5">
            <a:alphaModFix/>
          </a:blip>
          <a:srcRect b="0" l="0" r="0" t="0"/>
          <a:stretch/>
        </p:blipFill>
        <p:spPr>
          <a:xfrm>
            <a:off x="268224" y="5106101"/>
            <a:ext cx="575931" cy="58274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D7504EB-23F5-4979-B63F-11FBE00965BB}"/>
</file>

<file path=customXml/itemProps2.xml><?xml version="1.0" encoding="utf-8"?>
<ds:datastoreItem xmlns:ds="http://schemas.openxmlformats.org/officeDocument/2006/customXml" ds:itemID="{B2885EA3-5591-4237-9E7E-0FF1F46A5030}"/>
</file>

<file path=customXml/itemProps3.xml><?xml version="1.0" encoding="utf-8"?>
<ds:datastoreItem xmlns:ds="http://schemas.openxmlformats.org/officeDocument/2006/customXml" ds:itemID="{700965A5-596A-46A6-AEC4-6661C1B4DA1F}"/>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